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60" r:id="rId4"/>
    <p:sldId id="263" r:id="rId5"/>
    <p:sldId id="261" r:id="rId6"/>
    <p:sldId id="265" r:id="rId7"/>
    <p:sldId id="318" r:id="rId8"/>
    <p:sldId id="316" r:id="rId9"/>
    <p:sldId id="315" r:id="rId10"/>
    <p:sldId id="317" r:id="rId11"/>
    <p:sldId id="310" r:id="rId12"/>
    <p:sldId id="323" r:id="rId13"/>
    <p:sldId id="282" r:id="rId14"/>
    <p:sldId id="321" r:id="rId15"/>
    <p:sldId id="320" r:id="rId16"/>
    <p:sldId id="322" r:id="rId17"/>
    <p:sldId id="324" r:id="rId18"/>
    <p:sldId id="325" r:id="rId19"/>
    <p:sldId id="271" r:id="rId20"/>
    <p:sldId id="307" r:id="rId21"/>
    <p:sldId id="268" r:id="rId22"/>
    <p:sldId id="312" r:id="rId23"/>
    <p:sldId id="326" r:id="rId24"/>
    <p:sldId id="327" r:id="rId25"/>
    <p:sldId id="329" r:id="rId26"/>
    <p:sldId id="272" r:id="rId27"/>
    <p:sldId id="309" r:id="rId28"/>
    <p:sldId id="330" r:id="rId29"/>
    <p:sldId id="314" r:id="rId30"/>
    <p:sldId id="308" r:id="rId31"/>
    <p:sldId id="276" r:id="rId32"/>
    <p:sldId id="331" r:id="rId33"/>
    <p:sldId id="334" r:id="rId34"/>
    <p:sldId id="332" r:id="rId35"/>
    <p:sldId id="333" r:id="rId36"/>
    <p:sldId id="319" r:id="rId37"/>
    <p:sldId id="287" r:id="rId38"/>
  </p:sldIdLst>
  <p:sldSz cx="9144000" cy="5143500" type="screen16x9"/>
  <p:notesSz cx="6858000" cy="9144000"/>
  <p:embeddedFontLst>
    <p:embeddedFont>
      <p:font typeface="Baloo 2" panose="03080502040302020200" pitchFamily="66" charset="77"/>
      <p:regular r:id="rId40"/>
      <p:bold r:id="rId41"/>
    </p:embeddedFont>
    <p:embeddedFont>
      <p:font typeface="Concert One" pitchFamily="2" charset="77"/>
      <p:regular r:id="rId42"/>
    </p:embeddedFont>
    <p:embeddedFont>
      <p:font typeface="Teko" panose="02000000000000000000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BA6F3-5AC5-CD40-9CF4-8F34E8B64FB0}" v="4" dt="2021-03-01T15:01:59.233"/>
  </p1510:revLst>
</p1510:revInfo>
</file>

<file path=ppt/tableStyles.xml><?xml version="1.0" encoding="utf-8"?>
<a:tblStyleLst xmlns:a="http://schemas.openxmlformats.org/drawingml/2006/main" def="{D0CFCCEC-FA5B-4BD6-9C29-9905A8ED209A}">
  <a:tblStyle styleId="{D0CFCCEC-FA5B-4BD6-9C29-9905A8ED2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0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99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4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599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997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199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0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86fc84f77b_0_16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86fc84f77b_0_16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2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6fc84f77b_0_17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6fc84f77b_0_17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6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86fc84f77b_0_16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86fc84f77b_0_16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284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598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35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6fc84f77b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86fc84f77b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591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fc84f77b_0_16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6fc84f77b_0_16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9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76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51a045c94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51a045c94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fc84f77b_0_1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fc84f77b_0_1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35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763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95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0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366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86fc84f77b_0_16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86fc84f77b_0_16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6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86fc84f77b_0_17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86fc84f77b_0_17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7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12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43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5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705" name="Google Shape;705;p25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706" name="Google Shape;706;p2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2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5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>
            <a:spLocks noGrp="1"/>
          </p:cNvSpPr>
          <p:nvPr>
            <p:ph type="body" idx="1"/>
          </p:nvPr>
        </p:nvSpPr>
        <p:spPr>
          <a:xfrm>
            <a:off x="909125" y="1767887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748295" y="874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42344" y="5866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357159" y="415252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136851" y="18526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720;p25"/>
          <p:cNvGrpSpPr/>
          <p:nvPr/>
        </p:nvGrpSpPr>
        <p:grpSpPr>
          <a:xfrm rot="-3380402">
            <a:off x="7283273" y="2942117"/>
            <a:ext cx="3239089" cy="2443016"/>
            <a:chOff x="1852738" y="206787"/>
            <a:chExt cx="2668014" cy="2012295"/>
          </a:xfrm>
        </p:grpSpPr>
        <p:sp>
          <p:nvSpPr>
            <p:cNvPr id="721" name="Google Shape;721;p25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4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4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ncert One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67218" y="3198757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586636" y="38793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-158698" y="42039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247689" y="17754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586625" y="271093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57" name="Google Shape;257;p7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7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5141750" y="2090650"/>
            <a:ext cx="29154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880460" y="204705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556689" y="513348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098500" y="97984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029310" y="181558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3705539" y="2124223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481825" y="288379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10800000">
            <a:off x="1796636" y="3580073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10800000">
            <a:off x="972910" y="2915495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 rot="10800000">
            <a:off x="1329446" y="237823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92" name="Google Shape;292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body" idx="2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/>
          <p:nvPr/>
        </p:nvSpPr>
        <p:spPr>
          <a:xfrm>
            <a:off x="247705" y="335258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1283402" y="335256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872239" y="159272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1110525" y="2864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2" r:id="rId8"/>
    <p:sldLayoutId id="2147483663" r:id="rId9"/>
    <p:sldLayoutId id="2147483665" r:id="rId10"/>
    <p:sldLayoutId id="2147483667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tackoverflow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MATLAB </a:t>
            </a:r>
            <a:endParaRPr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1: Basics part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D6439D65-DA62-274D-BAAD-95063840BA5A}"/>
              </a:ext>
            </a:extLst>
          </p:cNvPr>
          <p:cNvSpPr/>
          <p:nvPr/>
        </p:nvSpPr>
        <p:spPr>
          <a:xfrm rot="11871066">
            <a:off x="4763151" y="920144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4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Commands to clean your environment </a:t>
            </a:r>
            <a:r>
              <a:rPr lang="en-US" sz="2400" b="1" dirty="0">
                <a:cs typeface="Calibri"/>
              </a:rPr>
              <a:t>clear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 err="1">
                <a:cs typeface="Calibri"/>
              </a:rPr>
              <a:t>clc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close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files are in a directory </a:t>
            </a:r>
            <a:r>
              <a:rPr lang="en-US" sz="2400" b="1" dirty="0" err="1">
                <a:cs typeface="Calibri"/>
              </a:rPr>
              <a:t>dir</a:t>
            </a:r>
            <a:r>
              <a:rPr lang="en-US" sz="2400" b="1" dirty="0">
                <a:cs typeface="Calibri"/>
              </a:rPr>
              <a:t>( )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what directory you are in or change it:</a:t>
            </a:r>
          </a:p>
          <a:p>
            <a:pPr algn="l"/>
            <a:r>
              <a:rPr lang="en-US" sz="2400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pwd</a:t>
            </a:r>
            <a:r>
              <a:rPr lang="en-US" sz="2400" b="1" dirty="0">
                <a:cs typeface="Calibri"/>
              </a:rPr>
              <a:t>( )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cd( 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open and write  .mat files </a:t>
            </a:r>
            <a:r>
              <a:rPr lang="en-US" sz="2400" b="1" dirty="0">
                <a:cs typeface="Calibri"/>
              </a:rPr>
              <a:t>load( ) </a:t>
            </a:r>
            <a:r>
              <a:rPr lang="en-US" sz="2400" dirty="0">
                <a:cs typeface="Calibri"/>
              </a:rPr>
              <a:t> and </a:t>
            </a:r>
            <a:r>
              <a:rPr lang="en-US" sz="2400" b="1" dirty="0">
                <a:cs typeface="Calibri"/>
              </a:rPr>
              <a:t>save( )</a:t>
            </a:r>
            <a:endParaRPr lang="en-US" sz="2400" dirty="0">
              <a:cs typeface="Calibri"/>
            </a:endParaRPr>
          </a:p>
          <a:p>
            <a:pPr marL="0" lvl="0" indent="0" algn="l"/>
            <a:endParaRPr lang="en-US" sz="2400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7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MATLAB Commands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43;p29">
            <a:extLst>
              <a:ext uri="{FF2B5EF4-FFF2-40B4-BE49-F238E27FC236}">
                <a16:creationId xmlns:a16="http://schemas.microsoft.com/office/drawing/2014/main" id="{971DDC6A-44CF-BD43-AA1C-9FA135F32C11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To check if a variable or file exists: </a:t>
            </a:r>
            <a:r>
              <a:rPr lang="en-US" sz="2400" b="1" dirty="0">
                <a:cs typeface="Calibri"/>
              </a:rPr>
              <a:t>exist()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list what MTALAB .m and .mat files are in your folder: </a:t>
            </a:r>
            <a:r>
              <a:rPr lang="en-US" sz="2400" b="1" dirty="0">
                <a:cs typeface="Calibri"/>
              </a:rPr>
              <a:t>what( )</a:t>
            </a:r>
            <a:endParaRPr lang="en-US" sz="2400" dirty="0">
              <a:cs typeface="Calibri"/>
            </a:endParaRPr>
          </a:p>
          <a:p>
            <a:pPr algn="l"/>
            <a:endParaRPr lang="en-US" sz="2400" dirty="0">
              <a:cs typeface="Calibri"/>
            </a:endParaRPr>
          </a:p>
          <a:p>
            <a:pPr algn="l"/>
            <a:r>
              <a:rPr lang="en-US" sz="2400" dirty="0">
                <a:cs typeface="Calibri"/>
              </a:rPr>
              <a:t>To find out which version of a function you are using is: </a:t>
            </a:r>
            <a:r>
              <a:rPr lang="en-US" sz="2400" b="1" dirty="0">
                <a:cs typeface="Calibri"/>
              </a:rPr>
              <a:t>which( ) </a:t>
            </a:r>
            <a:endParaRPr lang="en-US" sz="2400" dirty="0">
              <a:cs typeface="Calibri"/>
            </a:endParaRPr>
          </a:p>
          <a:p>
            <a:pPr algn="l"/>
            <a:endParaRPr lang="en-US" sz="2400" b="1" dirty="0">
              <a:cs typeface="Calibri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3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sz="2000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 helpfile 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dirty="0"/>
              <a:t>Functions are called by using ( ), their outputs and inputs can vary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Example calls of functions: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figure or figure()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/>
              <a:t>[</a:t>
            </a:r>
            <a:r>
              <a:rPr lang="en-CA" dirty="0" err="1"/>
              <a:t>maxA</a:t>
            </a:r>
            <a:r>
              <a:rPr lang="en-CA" dirty="0"/>
              <a:t>, location] = max(A);</a:t>
            </a:r>
          </a:p>
          <a:p>
            <a:pPr lvl="1" algn="l">
              <a:lnSpc>
                <a:spcPct val="150000"/>
              </a:lnSpc>
            </a:pPr>
            <a:r>
              <a:rPr lang="en-CA" dirty="0"/>
              <a:t>[~, name, </a:t>
            </a:r>
            <a:r>
              <a:rPr lang="en-CA" dirty="0" err="1"/>
              <a:t>ext</a:t>
            </a:r>
            <a:r>
              <a:rPr lang="en-CA" dirty="0"/>
              <a:t>] = </a:t>
            </a:r>
            <a:r>
              <a:rPr lang="en-CA" dirty="0" err="1"/>
              <a:t>fileparts</a:t>
            </a:r>
            <a:r>
              <a:rPr lang="en-CA" dirty="0"/>
              <a:t>(</a:t>
            </a:r>
            <a:r>
              <a:rPr lang="en-CA" dirty="0" err="1"/>
              <a:t>helpFile</a:t>
            </a:r>
            <a:r>
              <a:rPr lang="en-CA" dirty="0"/>
              <a:t>);</a:t>
            </a:r>
            <a:endParaRPr lang="en-US" dirty="0"/>
          </a:p>
          <a:p>
            <a:pPr lvl="1" algn="l">
              <a:lnSpc>
                <a:spcPct val="150000"/>
              </a:lnSpc>
            </a:pPr>
            <a:r>
              <a:rPr lang="en-CA" dirty="0" err="1"/>
              <a:t>coeff</a:t>
            </a:r>
            <a:r>
              <a:rPr lang="en-CA" dirty="0"/>
              <a:t> = </a:t>
            </a:r>
            <a:r>
              <a:rPr lang="en-CA" dirty="0" err="1"/>
              <a:t>pca</a:t>
            </a:r>
            <a:r>
              <a:rPr lang="en-CA" dirty="0"/>
              <a:t>(X(:,3:15),  'Rows’,  'pairwise');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01FC2E5-0DAC-F446-AFD9-3C67E31B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3" y="63657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2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Function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/>
              <a:t>When you are unclear on what a function does, takes as inputs, or outputs you can always ask for </a:t>
            </a:r>
            <a:r>
              <a:rPr lang="en-US" sz="2000" b="1" dirty="0"/>
              <a:t>HELP</a:t>
            </a:r>
          </a:p>
          <a:p>
            <a:pPr algn="l">
              <a:lnSpc>
                <a:spcPct val="150000"/>
              </a:lnSpc>
            </a:pPr>
            <a:endParaRPr lang="en-US" sz="2000" b="1" dirty="0"/>
          </a:p>
          <a:p>
            <a:pPr algn="l">
              <a:lnSpc>
                <a:spcPct val="150000"/>
              </a:lnSpc>
            </a:pPr>
            <a:r>
              <a:rPr lang="en-US" sz="2000" dirty="0"/>
              <a:t>The function help (followed by a function name) returns a description of that function. For details read more about each function on</a:t>
            </a:r>
            <a:r>
              <a:rPr lang="en-CA" sz="2000" dirty="0"/>
              <a:t> </a:t>
            </a:r>
            <a:r>
              <a:rPr lang="en-CA" sz="2000" dirty="0">
                <a:hlinkClick r:id="rId3"/>
              </a:rPr>
              <a:t>MATLAB’s website</a:t>
            </a:r>
            <a:endParaRPr lang="en-CA" sz="2000" dirty="0"/>
          </a:p>
          <a:p>
            <a:pPr marL="0" indent="0" algn="l"/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Example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43;p29">
            <a:extLst>
              <a:ext uri="{FF2B5EF4-FFF2-40B4-BE49-F238E27FC236}">
                <a16:creationId xmlns:a16="http://schemas.microsoft.com/office/drawing/2014/main" id="{F6371D91-0DD9-5D42-9D6C-DE987020A68B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accent3"/>
                </a:solidFill>
              </a:rPr>
              <a:t>&gt;&gt; help </a:t>
            </a:r>
            <a:r>
              <a:rPr lang="en-US" sz="1800" b="1" dirty="0" err="1">
                <a:solidFill>
                  <a:schemeClr val="accent3"/>
                </a:solidFill>
              </a:rPr>
              <a:t>fileparts</a:t>
            </a:r>
            <a:endParaRPr lang="en-US" sz="1800" b="1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Filename parts.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[FILEPATH, NAME, EXT] =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(FILE) returns the path, file name, and file name extension for the specified FILE. The FILE input is the name of a file or folder, and can include a path and file name extension. The function interprets all characters following the right-most path delimiter as a file name plus extension.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If the FILE input consists of a folder name only, be sure that the right-most character is a path delimiter (/ or \). </a:t>
            </a:r>
            <a:r>
              <a:rPr lang="en-US" sz="1800" dirty="0" err="1">
                <a:solidFill>
                  <a:schemeClr val="accent3"/>
                </a:solidFill>
              </a:rPr>
              <a:t>Othewise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fileparts</a:t>
            </a:r>
            <a:r>
              <a:rPr lang="en-US" sz="1800" dirty="0">
                <a:solidFill>
                  <a:schemeClr val="accent3"/>
                </a:solidFill>
              </a:rPr>
              <a:t> parses the trailing portion of FILE as the name of a file and returns it in NAME instead of in FILEPATH.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pPr marL="0" indent="0" algn="l"/>
            <a:r>
              <a:rPr lang="en-US" sz="1800" dirty="0">
                <a:solidFill>
                  <a:schemeClr val="accent3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078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			</a:t>
            </a:r>
            <a:r>
              <a:rPr lang="en-US" sz="2400" b="1" dirty="0" err="1">
                <a:cs typeface="Calibri"/>
              </a:rPr>
              <a:t>variable_a</a:t>
            </a:r>
            <a:r>
              <a:rPr lang="en-US" sz="2400" b="1" dirty="0">
                <a:cs typeface="Calibri"/>
              </a:rPr>
              <a:t>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5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variable </a:t>
            </a:r>
            <a:endParaRPr dirty="0"/>
          </a:p>
        </p:txBody>
      </p:sp>
      <p:grpSp>
        <p:nvGrpSpPr>
          <p:cNvPr id="1766" name="Google Shape;1766;p54"/>
          <p:cNvGrpSpPr/>
          <p:nvPr/>
        </p:nvGrpSpPr>
        <p:grpSpPr>
          <a:xfrm rot="-7217067">
            <a:off x="-809209" y="3690203"/>
            <a:ext cx="2435263" cy="1836747"/>
            <a:chOff x="1852738" y="206787"/>
            <a:chExt cx="2668014" cy="2012295"/>
          </a:xfrm>
        </p:grpSpPr>
        <p:sp>
          <p:nvSpPr>
            <p:cNvPr id="1767" name="Google Shape;1767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54"/>
          <p:cNvGrpSpPr/>
          <p:nvPr/>
        </p:nvGrpSpPr>
        <p:grpSpPr>
          <a:xfrm rot="-3380372">
            <a:off x="7714794" y="3690239"/>
            <a:ext cx="2435181" cy="1836685"/>
            <a:chOff x="1852738" y="206787"/>
            <a:chExt cx="2668014" cy="2012295"/>
          </a:xfrm>
        </p:grpSpPr>
        <p:sp>
          <p:nvSpPr>
            <p:cNvPr id="1775" name="Google Shape;1775;p54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F0C819-787D-D04F-BC4E-E017E864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91" y="3743832"/>
            <a:ext cx="5461000" cy="1270000"/>
          </a:xfrm>
          <a:prstGeom prst="rect">
            <a:avLst/>
          </a:prstGeom>
        </p:spPr>
      </p:pic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6C366940-FD6F-E345-A674-5A7FEE5C0859}"/>
              </a:ext>
            </a:extLst>
          </p:cNvPr>
          <p:cNvSpPr txBox="1">
            <a:spLocks/>
          </p:cNvSpPr>
          <p:nvPr/>
        </p:nvSpPr>
        <p:spPr>
          <a:xfrm>
            <a:off x="905959" y="1508185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400" dirty="0">
                <a:cs typeface="Calibri"/>
              </a:rPr>
              <a:t>A variable is assigning a location in memory some information you want to keep for later</a:t>
            </a:r>
          </a:p>
          <a:p>
            <a:pPr algn="l"/>
            <a:endParaRPr lang="en-US" sz="2400" b="1" dirty="0">
              <a:cs typeface="Calibri"/>
            </a:endParaRPr>
          </a:p>
          <a:p>
            <a:pPr algn="l"/>
            <a:r>
              <a:rPr lang="en-US" sz="2400" b="1" dirty="0">
                <a:cs typeface="Calibri"/>
              </a:rPr>
              <a:t>             		num = 514,398,6644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12F4507-2A0B-B541-9E4C-F27B6916C610}"/>
              </a:ext>
            </a:extLst>
          </p:cNvPr>
          <p:cNvSpPr/>
          <p:nvPr/>
        </p:nvSpPr>
        <p:spPr>
          <a:xfrm rot="7339699">
            <a:off x="2901319" y="3365196"/>
            <a:ext cx="999241" cy="518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3DB59-DA19-FA47-B4D0-01FCAD94816D}"/>
              </a:ext>
            </a:extLst>
          </p:cNvPr>
          <p:cNvSpPr txBox="1"/>
          <p:nvPr/>
        </p:nvSpPr>
        <p:spPr>
          <a:xfrm>
            <a:off x="2798547" y="4179124"/>
            <a:ext cx="60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411275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of this MATLAB course</a:t>
            </a:r>
            <a:endParaRPr dirty="0"/>
          </a:p>
        </p:txBody>
      </p:sp>
      <p:sp>
        <p:nvSpPr>
          <p:cNvPr id="743" name="Google Shape;743;p29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Taking you from </a:t>
            </a:r>
            <a:r>
              <a:rPr lang="en-US" sz="2400" b="1" dirty="0">
                <a:solidFill>
                  <a:schemeClr val="accent3"/>
                </a:solidFill>
              </a:rPr>
              <a:t>MATDRAB</a:t>
            </a:r>
            <a:r>
              <a:rPr lang="en-US" sz="2400" dirty="0">
                <a:solidFill>
                  <a:schemeClr val="accent3"/>
                </a:solidFill>
              </a:rPr>
              <a:t> to </a:t>
            </a:r>
            <a:r>
              <a:rPr lang="en-US" sz="2400" b="1" dirty="0">
                <a:solidFill>
                  <a:schemeClr val="accent3"/>
                </a:solidFill>
              </a:rPr>
              <a:t>MATFAB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By the end of the course, you should be comfortable reading MATLAB code, writing basic scripts, plotting data, and preforming basic analyses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909125" y="4372072"/>
            <a:ext cx="58656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person, clothing, posing&#10;&#10;Description automatically generated">
            <a:extLst>
              <a:ext uri="{FF2B5EF4-FFF2-40B4-BE49-F238E27FC236}">
                <a16:creationId xmlns:a16="http://schemas.microsoft.com/office/drawing/2014/main" id="{4EC4E977-3133-A145-AF15-F9AC4585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08" y="1640352"/>
            <a:ext cx="3704734" cy="20839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Booleans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1019075" y="2787597"/>
            <a:ext cx="1295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Variables that are either TRUE or FALSE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Char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771525" y="20381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Integers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11825" y="26612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924448" y="2367680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words or text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63073" y="2779465"/>
            <a:ext cx="12951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Variables that represent numbers</a:t>
            </a:r>
          </a:p>
        </p:txBody>
      </p:sp>
      <p:pic>
        <p:nvPicPr>
          <p:cNvPr id="3" name="Picture 2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143F788E-C760-AC49-B03A-ED20AF9A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0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Booleans</a:t>
            </a:r>
            <a:endParaRPr dirty="0"/>
          </a:p>
        </p:txBody>
      </p:sp>
      <p:sp>
        <p:nvSpPr>
          <p:cNvPr id="1017" name="Google Shape;1017;p40"/>
          <p:cNvSpPr/>
          <p:nvPr/>
        </p:nvSpPr>
        <p:spPr>
          <a:xfrm>
            <a:off x="7904030" y="11765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8510127" y="18279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7635724" y="16565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>
            <a:off x="8510120" y="7259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40"/>
          <p:cNvGrpSpPr/>
          <p:nvPr/>
        </p:nvGrpSpPr>
        <p:grpSpPr>
          <a:xfrm>
            <a:off x="106204" y="4033340"/>
            <a:ext cx="2348965" cy="1047005"/>
            <a:chOff x="207675" y="4196607"/>
            <a:chExt cx="2114090" cy="942314"/>
          </a:xfrm>
        </p:grpSpPr>
        <p:sp>
          <p:nvSpPr>
            <p:cNvPr id="1022" name="Google Shape;1022;p40"/>
            <p:cNvSpPr/>
            <p:nvPr/>
          </p:nvSpPr>
          <p:spPr>
            <a:xfrm>
              <a:off x="252785" y="4693315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34"/>
                  </a:cubicBezTo>
                  <a:lnTo>
                    <a:pt x="0" y="3406"/>
                  </a:lnTo>
                  <a:cubicBezTo>
                    <a:pt x="0" y="5239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8714" y="4689301"/>
              <a:ext cx="2041378" cy="389022"/>
            </a:xfrm>
            <a:custGeom>
              <a:avLst/>
              <a:gdLst/>
              <a:ahLst/>
              <a:cxnLst/>
              <a:rect l="l" t="t" r="r" b="b"/>
              <a:pathLst>
                <a:path w="36113" h="6882" extrusionOk="0">
                  <a:moveTo>
                    <a:pt x="35958" y="143"/>
                  </a:moveTo>
                  <a:lnTo>
                    <a:pt x="35958" y="6727"/>
                  </a:lnTo>
                  <a:lnTo>
                    <a:pt x="3406" y="6727"/>
                  </a:lnTo>
                  <a:cubicBezTo>
                    <a:pt x="1608" y="6727"/>
                    <a:pt x="144" y="5263"/>
                    <a:pt x="144" y="3477"/>
                  </a:cubicBezTo>
                  <a:lnTo>
                    <a:pt x="144" y="3405"/>
                  </a:lnTo>
                  <a:cubicBezTo>
                    <a:pt x="144" y="1607"/>
                    <a:pt x="1608" y="143"/>
                    <a:pt x="3406" y="143"/>
                  </a:cubicBezTo>
                  <a:close/>
                  <a:moveTo>
                    <a:pt x="3406" y="0"/>
                  </a:moveTo>
                  <a:cubicBezTo>
                    <a:pt x="1525" y="0"/>
                    <a:pt x="1" y="1524"/>
                    <a:pt x="1" y="3405"/>
                  </a:cubicBezTo>
                  <a:lnTo>
                    <a:pt x="1" y="3477"/>
                  </a:lnTo>
                  <a:cubicBezTo>
                    <a:pt x="1" y="5346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6"/>
                    <a:pt x="36113" y="6799"/>
                  </a:cubicBezTo>
                  <a:lnTo>
                    <a:pt x="36113" y="72"/>
                  </a:lnTo>
                  <a:cubicBezTo>
                    <a:pt x="36113" y="36"/>
                    <a:pt x="36077" y="0"/>
                    <a:pt x="360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11745" y="4656289"/>
              <a:ext cx="2105932" cy="454368"/>
            </a:xfrm>
            <a:custGeom>
              <a:avLst/>
              <a:gdLst/>
              <a:ahLst/>
              <a:cxnLst/>
              <a:rect l="l" t="t" r="r" b="b"/>
              <a:pathLst>
                <a:path w="37255" h="8038" extrusionOk="0">
                  <a:moveTo>
                    <a:pt x="4024" y="1"/>
                  </a:moveTo>
                  <a:cubicBezTo>
                    <a:pt x="1798" y="1"/>
                    <a:pt x="0" y="1799"/>
                    <a:pt x="0" y="4025"/>
                  </a:cubicBezTo>
                  <a:cubicBezTo>
                    <a:pt x="0" y="6240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3"/>
                  </a:lnTo>
                  <a:lnTo>
                    <a:pt x="4060" y="7383"/>
                  </a:lnTo>
                  <a:cubicBezTo>
                    <a:pt x="2215" y="7383"/>
                    <a:pt x="726" y="5894"/>
                    <a:pt x="726" y="4049"/>
                  </a:cubicBezTo>
                  <a:lnTo>
                    <a:pt x="726" y="3989"/>
                  </a:lnTo>
                  <a:cubicBezTo>
                    <a:pt x="726" y="2144"/>
                    <a:pt x="2215" y="656"/>
                    <a:pt x="4060" y="656"/>
                  </a:cubicBezTo>
                  <a:lnTo>
                    <a:pt x="37255" y="656"/>
                  </a:lnTo>
                  <a:lnTo>
                    <a:pt x="372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07675" y="4652276"/>
              <a:ext cx="2114072" cy="462395"/>
            </a:xfrm>
            <a:custGeom>
              <a:avLst/>
              <a:gdLst/>
              <a:ahLst/>
              <a:cxnLst/>
              <a:rect l="l" t="t" r="r" b="b"/>
              <a:pathLst>
                <a:path w="37399" h="8180" extrusionOk="0">
                  <a:moveTo>
                    <a:pt x="37255" y="155"/>
                  </a:moveTo>
                  <a:lnTo>
                    <a:pt x="37255" y="655"/>
                  </a:lnTo>
                  <a:lnTo>
                    <a:pt x="4132" y="655"/>
                  </a:lnTo>
                  <a:cubicBezTo>
                    <a:pt x="2251" y="655"/>
                    <a:pt x="727" y="2179"/>
                    <a:pt x="727" y="4060"/>
                  </a:cubicBezTo>
                  <a:lnTo>
                    <a:pt x="727" y="4132"/>
                  </a:lnTo>
                  <a:cubicBezTo>
                    <a:pt x="727" y="6001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63"/>
                    <a:pt x="155" y="4096"/>
                  </a:cubicBezTo>
                  <a:cubicBezTo>
                    <a:pt x="155" y="1917"/>
                    <a:pt x="1918" y="155"/>
                    <a:pt x="4096" y="155"/>
                  </a:cubicBezTo>
                  <a:close/>
                  <a:moveTo>
                    <a:pt x="4096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346"/>
                    <a:pt x="1834" y="8180"/>
                    <a:pt x="4096" y="8180"/>
                  </a:cubicBezTo>
                  <a:lnTo>
                    <a:pt x="37327" y="8180"/>
                  </a:lnTo>
                  <a:cubicBezTo>
                    <a:pt x="37362" y="8180"/>
                    <a:pt x="37398" y="8156"/>
                    <a:pt x="37398" y="8108"/>
                  </a:cubicBezTo>
                  <a:lnTo>
                    <a:pt x="37398" y="7454"/>
                  </a:lnTo>
                  <a:cubicBezTo>
                    <a:pt x="37398" y="7418"/>
                    <a:pt x="37362" y="7382"/>
                    <a:pt x="37327" y="7382"/>
                  </a:cubicBezTo>
                  <a:lnTo>
                    <a:pt x="4132" y="7382"/>
                  </a:lnTo>
                  <a:cubicBezTo>
                    <a:pt x="2334" y="7382"/>
                    <a:pt x="870" y="5918"/>
                    <a:pt x="870" y="4132"/>
                  </a:cubicBezTo>
                  <a:lnTo>
                    <a:pt x="870" y="4060"/>
                  </a:lnTo>
                  <a:cubicBezTo>
                    <a:pt x="870" y="2262"/>
                    <a:pt x="2334" y="798"/>
                    <a:pt x="4132" y="798"/>
                  </a:cubicBezTo>
                  <a:lnTo>
                    <a:pt x="37327" y="798"/>
                  </a:lnTo>
                  <a:cubicBezTo>
                    <a:pt x="37362" y="798"/>
                    <a:pt x="37398" y="774"/>
                    <a:pt x="37398" y="727"/>
                  </a:cubicBezTo>
                  <a:lnTo>
                    <a:pt x="37398" y="72"/>
                  </a:lnTo>
                  <a:cubicBezTo>
                    <a:pt x="37398" y="36"/>
                    <a:pt x="37362" y="0"/>
                    <a:pt x="373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1070522" y="5073576"/>
              <a:ext cx="1247166" cy="37082"/>
            </a:xfrm>
            <a:custGeom>
              <a:avLst/>
              <a:gdLst/>
              <a:ahLst/>
              <a:cxnLst/>
              <a:rect l="l" t="t" r="r" b="b"/>
              <a:pathLst>
                <a:path w="22063" h="656" extrusionOk="0">
                  <a:moveTo>
                    <a:pt x="405" y="1"/>
                  </a:moveTo>
                  <a:lnTo>
                    <a:pt x="0" y="655"/>
                  </a:lnTo>
                  <a:lnTo>
                    <a:pt x="22063" y="655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066508" y="5069562"/>
              <a:ext cx="1255250" cy="45109"/>
            </a:xfrm>
            <a:custGeom>
              <a:avLst/>
              <a:gdLst/>
              <a:ahLst/>
              <a:cxnLst/>
              <a:rect l="l" t="t" r="r" b="b"/>
              <a:pathLst>
                <a:path w="22206" h="798" extrusionOk="0">
                  <a:moveTo>
                    <a:pt x="22062" y="155"/>
                  </a:moveTo>
                  <a:lnTo>
                    <a:pt x="22062" y="655"/>
                  </a:lnTo>
                  <a:lnTo>
                    <a:pt x="214" y="655"/>
                  </a:lnTo>
                  <a:lnTo>
                    <a:pt x="512" y="155"/>
                  </a:lnTo>
                  <a:close/>
                  <a:moveTo>
                    <a:pt x="476" y="0"/>
                  </a:moveTo>
                  <a:cubicBezTo>
                    <a:pt x="452" y="0"/>
                    <a:pt x="429" y="12"/>
                    <a:pt x="405" y="36"/>
                  </a:cubicBezTo>
                  <a:lnTo>
                    <a:pt x="12" y="691"/>
                  </a:lnTo>
                  <a:cubicBezTo>
                    <a:pt x="0" y="714"/>
                    <a:pt x="0" y="738"/>
                    <a:pt x="12" y="762"/>
                  </a:cubicBezTo>
                  <a:cubicBezTo>
                    <a:pt x="24" y="786"/>
                    <a:pt x="48" y="798"/>
                    <a:pt x="71" y="798"/>
                  </a:cubicBezTo>
                  <a:lnTo>
                    <a:pt x="22134" y="798"/>
                  </a:lnTo>
                  <a:cubicBezTo>
                    <a:pt x="22169" y="798"/>
                    <a:pt x="22205" y="774"/>
                    <a:pt x="22205" y="726"/>
                  </a:cubicBezTo>
                  <a:lnTo>
                    <a:pt x="22205" y="72"/>
                  </a:lnTo>
                  <a:cubicBezTo>
                    <a:pt x="22205" y="36"/>
                    <a:pt x="22169" y="0"/>
                    <a:pt x="221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1324955" y="4656289"/>
              <a:ext cx="992736" cy="37082"/>
            </a:xfrm>
            <a:custGeom>
              <a:avLst/>
              <a:gdLst/>
              <a:ahLst/>
              <a:cxnLst/>
              <a:rect l="l" t="t" r="r" b="b"/>
              <a:pathLst>
                <a:path w="17562" h="656" extrusionOk="0">
                  <a:moveTo>
                    <a:pt x="405" y="1"/>
                  </a:moveTo>
                  <a:lnTo>
                    <a:pt x="0" y="656"/>
                  </a:lnTo>
                  <a:lnTo>
                    <a:pt x="17562" y="656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320207" y="4652276"/>
              <a:ext cx="1001554" cy="45109"/>
            </a:xfrm>
            <a:custGeom>
              <a:avLst/>
              <a:gdLst/>
              <a:ahLst/>
              <a:cxnLst/>
              <a:rect l="l" t="t" r="r" b="b"/>
              <a:pathLst>
                <a:path w="17718" h="798" extrusionOk="0">
                  <a:moveTo>
                    <a:pt x="17574" y="155"/>
                  </a:moveTo>
                  <a:lnTo>
                    <a:pt x="17574" y="655"/>
                  </a:lnTo>
                  <a:lnTo>
                    <a:pt x="215" y="655"/>
                  </a:lnTo>
                  <a:lnTo>
                    <a:pt x="525" y="155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25" y="691"/>
                  </a:lnTo>
                  <a:cubicBezTo>
                    <a:pt x="13" y="715"/>
                    <a:pt x="1" y="738"/>
                    <a:pt x="25" y="762"/>
                  </a:cubicBezTo>
                  <a:cubicBezTo>
                    <a:pt x="36" y="786"/>
                    <a:pt x="60" y="798"/>
                    <a:pt x="84" y="798"/>
                  </a:cubicBezTo>
                  <a:lnTo>
                    <a:pt x="17646" y="798"/>
                  </a:lnTo>
                  <a:cubicBezTo>
                    <a:pt x="17681" y="798"/>
                    <a:pt x="17717" y="774"/>
                    <a:pt x="17717" y="727"/>
                  </a:cubicBezTo>
                  <a:lnTo>
                    <a:pt x="17717" y="72"/>
                  </a:lnTo>
                  <a:cubicBezTo>
                    <a:pt x="17717" y="36"/>
                    <a:pt x="17681" y="0"/>
                    <a:pt x="176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46785" y="4879743"/>
              <a:ext cx="1207484" cy="8140"/>
            </a:xfrm>
            <a:custGeom>
              <a:avLst/>
              <a:gdLst/>
              <a:ahLst/>
              <a:cxnLst/>
              <a:rect l="l" t="t" r="r" b="b"/>
              <a:pathLst>
                <a:path w="21361" h="144" extrusionOk="0">
                  <a:moveTo>
                    <a:pt x="72" y="1"/>
                  </a:moveTo>
                  <a:cubicBezTo>
                    <a:pt x="36" y="1"/>
                    <a:pt x="1" y="24"/>
                    <a:pt x="1" y="72"/>
                  </a:cubicBezTo>
                  <a:cubicBezTo>
                    <a:pt x="1" y="108"/>
                    <a:pt x="36" y="143"/>
                    <a:pt x="72" y="143"/>
                  </a:cubicBezTo>
                  <a:lnTo>
                    <a:pt x="21289" y="143"/>
                  </a:lnTo>
                  <a:cubicBezTo>
                    <a:pt x="21325" y="143"/>
                    <a:pt x="21360" y="108"/>
                    <a:pt x="21360" y="72"/>
                  </a:cubicBezTo>
                  <a:cubicBezTo>
                    <a:pt x="21360" y="24"/>
                    <a:pt x="21325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67479" y="4879743"/>
              <a:ext cx="182471" cy="8140"/>
            </a:xfrm>
            <a:custGeom>
              <a:avLst/>
              <a:gdLst/>
              <a:ahLst/>
              <a:cxnLst/>
              <a:rect l="l" t="t" r="r" b="b"/>
              <a:pathLst>
                <a:path w="322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72" y="143"/>
                  </a:cubicBezTo>
                  <a:lnTo>
                    <a:pt x="3144" y="143"/>
                  </a:lnTo>
                  <a:cubicBezTo>
                    <a:pt x="3191" y="143"/>
                    <a:pt x="3227" y="108"/>
                    <a:pt x="3227" y="72"/>
                  </a:cubicBezTo>
                  <a:cubicBezTo>
                    <a:pt x="3227" y="24"/>
                    <a:pt x="319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732653" y="4996868"/>
              <a:ext cx="873633" cy="8762"/>
            </a:xfrm>
            <a:custGeom>
              <a:avLst/>
              <a:gdLst/>
              <a:ahLst/>
              <a:cxnLst/>
              <a:rect l="l" t="t" r="r" b="b"/>
              <a:pathLst>
                <a:path w="15455" h="15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15372" y="155"/>
                  </a:lnTo>
                  <a:cubicBezTo>
                    <a:pt x="15419" y="155"/>
                    <a:pt x="15455" y="119"/>
                    <a:pt x="15455" y="84"/>
                  </a:cubicBezTo>
                  <a:cubicBezTo>
                    <a:pt x="15455" y="36"/>
                    <a:pt x="15419" y="0"/>
                    <a:pt x="15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1066508" y="4735710"/>
              <a:ext cx="370877" cy="8140"/>
            </a:xfrm>
            <a:custGeom>
              <a:avLst/>
              <a:gdLst/>
              <a:ahLst/>
              <a:cxnLst/>
              <a:rect l="l" t="t" r="r" b="b"/>
              <a:pathLst>
                <a:path w="6561" h="144" extrusionOk="0">
                  <a:moveTo>
                    <a:pt x="71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3"/>
                    <a:pt x="71" y="143"/>
                  </a:cubicBezTo>
                  <a:lnTo>
                    <a:pt x="6489" y="143"/>
                  </a:lnTo>
                  <a:cubicBezTo>
                    <a:pt x="6525" y="143"/>
                    <a:pt x="6560" y="120"/>
                    <a:pt x="6560" y="72"/>
                  </a:cubicBezTo>
                  <a:cubicBezTo>
                    <a:pt x="6560" y="36"/>
                    <a:pt x="6525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838982" y="4789581"/>
              <a:ext cx="173031" cy="345270"/>
            </a:xfrm>
            <a:custGeom>
              <a:avLst/>
              <a:gdLst/>
              <a:ahLst/>
              <a:cxnLst/>
              <a:rect l="l" t="t" r="r" b="b"/>
              <a:pathLst>
                <a:path w="3061" h="6108" extrusionOk="0">
                  <a:moveTo>
                    <a:pt x="1" y="0"/>
                  </a:moveTo>
                  <a:lnTo>
                    <a:pt x="1" y="6108"/>
                  </a:lnTo>
                  <a:lnTo>
                    <a:pt x="1525" y="4263"/>
                  </a:lnTo>
                  <a:lnTo>
                    <a:pt x="3061" y="6108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834969" y="4785511"/>
              <a:ext cx="181114" cy="353410"/>
            </a:xfrm>
            <a:custGeom>
              <a:avLst/>
              <a:gdLst/>
              <a:ahLst/>
              <a:cxnLst/>
              <a:rect l="l" t="t" r="r" b="b"/>
              <a:pathLst>
                <a:path w="3204" h="6252" extrusionOk="0">
                  <a:moveTo>
                    <a:pt x="3048" y="144"/>
                  </a:moveTo>
                  <a:lnTo>
                    <a:pt x="3048" y="5966"/>
                  </a:lnTo>
                  <a:lnTo>
                    <a:pt x="1655" y="4287"/>
                  </a:lnTo>
                  <a:cubicBezTo>
                    <a:pt x="1643" y="4275"/>
                    <a:pt x="1620" y="4263"/>
                    <a:pt x="1596" y="4263"/>
                  </a:cubicBezTo>
                  <a:cubicBezTo>
                    <a:pt x="1572" y="4263"/>
                    <a:pt x="1560" y="4275"/>
                    <a:pt x="1536" y="4287"/>
                  </a:cubicBezTo>
                  <a:lnTo>
                    <a:pt x="143" y="5966"/>
                  </a:lnTo>
                  <a:lnTo>
                    <a:pt x="143" y="144"/>
                  </a:lnTo>
                  <a:close/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lnTo>
                    <a:pt x="0" y="6180"/>
                  </a:lnTo>
                  <a:cubicBezTo>
                    <a:pt x="0" y="6204"/>
                    <a:pt x="12" y="6240"/>
                    <a:pt x="48" y="6240"/>
                  </a:cubicBezTo>
                  <a:cubicBezTo>
                    <a:pt x="58" y="6244"/>
                    <a:pt x="70" y="6247"/>
                    <a:pt x="82" y="6247"/>
                  </a:cubicBezTo>
                  <a:cubicBezTo>
                    <a:pt x="99" y="6247"/>
                    <a:pt x="117" y="6242"/>
                    <a:pt x="131" y="6228"/>
                  </a:cubicBezTo>
                  <a:lnTo>
                    <a:pt x="1596" y="4454"/>
                  </a:lnTo>
                  <a:lnTo>
                    <a:pt x="3072" y="6228"/>
                  </a:lnTo>
                  <a:cubicBezTo>
                    <a:pt x="3084" y="6240"/>
                    <a:pt x="3108" y="6251"/>
                    <a:pt x="3132" y="6251"/>
                  </a:cubicBezTo>
                  <a:cubicBezTo>
                    <a:pt x="3132" y="6251"/>
                    <a:pt x="3144" y="6251"/>
                    <a:pt x="3155" y="6240"/>
                  </a:cubicBezTo>
                  <a:cubicBezTo>
                    <a:pt x="3179" y="6240"/>
                    <a:pt x="3203" y="6204"/>
                    <a:pt x="3203" y="6180"/>
                  </a:cubicBezTo>
                  <a:lnTo>
                    <a:pt x="3203" y="72"/>
                  </a:lnTo>
                  <a:cubicBezTo>
                    <a:pt x="3203" y="36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862554" y="4879064"/>
              <a:ext cx="8140" cy="169017"/>
            </a:xfrm>
            <a:custGeom>
              <a:avLst/>
              <a:gdLst/>
              <a:ahLst/>
              <a:cxnLst/>
              <a:rect l="l" t="t" r="r" b="b"/>
              <a:pathLst>
                <a:path w="144" h="2990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2918"/>
                  </a:lnTo>
                  <a:cubicBezTo>
                    <a:pt x="0" y="2965"/>
                    <a:pt x="24" y="2989"/>
                    <a:pt x="72" y="2989"/>
                  </a:cubicBezTo>
                  <a:cubicBezTo>
                    <a:pt x="108" y="2989"/>
                    <a:pt x="143" y="2965"/>
                    <a:pt x="143" y="2918"/>
                  </a:cubicBezTo>
                  <a:lnTo>
                    <a:pt x="143" y="84"/>
                  </a:lnTo>
                  <a:cubicBezTo>
                    <a:pt x="143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862554" y="4801000"/>
              <a:ext cx="92253" cy="56584"/>
            </a:xfrm>
            <a:custGeom>
              <a:avLst/>
              <a:gdLst/>
              <a:ahLst/>
              <a:cxnLst/>
              <a:rect l="l" t="t" r="r" b="b"/>
              <a:pathLst>
                <a:path w="1632" h="1001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lnTo>
                    <a:pt x="0" y="917"/>
                  </a:lnTo>
                  <a:cubicBezTo>
                    <a:pt x="0" y="965"/>
                    <a:pt x="24" y="1001"/>
                    <a:pt x="72" y="1001"/>
                  </a:cubicBezTo>
                  <a:cubicBezTo>
                    <a:pt x="108" y="1001"/>
                    <a:pt x="143" y="965"/>
                    <a:pt x="143" y="917"/>
                  </a:cubicBezTo>
                  <a:lnTo>
                    <a:pt x="143" y="155"/>
                  </a:lnTo>
                  <a:lnTo>
                    <a:pt x="1560" y="155"/>
                  </a:lnTo>
                  <a:cubicBezTo>
                    <a:pt x="1596" y="155"/>
                    <a:pt x="1632" y="120"/>
                    <a:pt x="1632" y="84"/>
                  </a:cubicBezTo>
                  <a:cubicBezTo>
                    <a:pt x="1632" y="36"/>
                    <a:pt x="1596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52785" y="4238324"/>
              <a:ext cx="2033294" cy="380317"/>
            </a:xfrm>
            <a:custGeom>
              <a:avLst/>
              <a:gdLst/>
              <a:ahLst/>
              <a:cxnLst/>
              <a:rect l="l" t="t" r="r" b="b"/>
              <a:pathLst>
                <a:path w="35970" h="6728" extrusionOk="0">
                  <a:moveTo>
                    <a:pt x="3334" y="1"/>
                  </a:moveTo>
                  <a:cubicBezTo>
                    <a:pt x="1489" y="1"/>
                    <a:pt x="0" y="1489"/>
                    <a:pt x="0" y="3323"/>
                  </a:cubicBezTo>
                  <a:lnTo>
                    <a:pt x="0" y="3394"/>
                  </a:lnTo>
                  <a:cubicBezTo>
                    <a:pt x="0" y="5240"/>
                    <a:pt x="1489" y="6728"/>
                    <a:pt x="3334" y="6728"/>
                  </a:cubicBezTo>
                  <a:lnTo>
                    <a:pt x="35969" y="6728"/>
                  </a:lnTo>
                  <a:lnTo>
                    <a:pt x="359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48714" y="4233632"/>
              <a:ext cx="2041378" cy="389079"/>
            </a:xfrm>
            <a:custGeom>
              <a:avLst/>
              <a:gdLst/>
              <a:ahLst/>
              <a:cxnLst/>
              <a:rect l="l" t="t" r="r" b="b"/>
              <a:pathLst>
                <a:path w="36113" h="6883" extrusionOk="0">
                  <a:moveTo>
                    <a:pt x="35958" y="155"/>
                  </a:moveTo>
                  <a:lnTo>
                    <a:pt x="35958" y="6739"/>
                  </a:lnTo>
                  <a:lnTo>
                    <a:pt x="3406" y="6739"/>
                  </a:lnTo>
                  <a:cubicBezTo>
                    <a:pt x="1608" y="6739"/>
                    <a:pt x="144" y="5275"/>
                    <a:pt x="144" y="3477"/>
                  </a:cubicBezTo>
                  <a:lnTo>
                    <a:pt x="144" y="3406"/>
                  </a:lnTo>
                  <a:cubicBezTo>
                    <a:pt x="144" y="1620"/>
                    <a:pt x="1608" y="155"/>
                    <a:pt x="3406" y="155"/>
                  </a:cubicBezTo>
                  <a:close/>
                  <a:moveTo>
                    <a:pt x="3406" y="1"/>
                  </a:moveTo>
                  <a:cubicBezTo>
                    <a:pt x="1525" y="1"/>
                    <a:pt x="1" y="1536"/>
                    <a:pt x="1" y="3406"/>
                  </a:cubicBezTo>
                  <a:lnTo>
                    <a:pt x="1" y="3477"/>
                  </a:lnTo>
                  <a:cubicBezTo>
                    <a:pt x="1" y="5358"/>
                    <a:pt x="1525" y="6882"/>
                    <a:pt x="3406" y="6882"/>
                  </a:cubicBezTo>
                  <a:lnTo>
                    <a:pt x="36041" y="6882"/>
                  </a:lnTo>
                  <a:cubicBezTo>
                    <a:pt x="36077" y="6882"/>
                    <a:pt x="36113" y="6847"/>
                    <a:pt x="36113" y="6811"/>
                  </a:cubicBezTo>
                  <a:lnTo>
                    <a:pt x="36113" y="84"/>
                  </a:lnTo>
                  <a:cubicBezTo>
                    <a:pt x="36113" y="36"/>
                    <a:pt x="36077" y="1"/>
                    <a:pt x="360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11745" y="4201355"/>
              <a:ext cx="2105932" cy="454312"/>
            </a:xfrm>
            <a:custGeom>
              <a:avLst/>
              <a:gdLst/>
              <a:ahLst/>
              <a:cxnLst/>
              <a:rect l="l" t="t" r="r" b="b"/>
              <a:pathLst>
                <a:path w="37255" h="8037" extrusionOk="0">
                  <a:moveTo>
                    <a:pt x="4024" y="0"/>
                  </a:moveTo>
                  <a:cubicBezTo>
                    <a:pt x="1798" y="0"/>
                    <a:pt x="0" y="1798"/>
                    <a:pt x="0" y="4012"/>
                  </a:cubicBezTo>
                  <a:cubicBezTo>
                    <a:pt x="0" y="6239"/>
                    <a:pt x="1810" y="8037"/>
                    <a:pt x="4024" y="8037"/>
                  </a:cubicBezTo>
                  <a:lnTo>
                    <a:pt x="37255" y="8037"/>
                  </a:lnTo>
                  <a:lnTo>
                    <a:pt x="37255" y="7382"/>
                  </a:lnTo>
                  <a:lnTo>
                    <a:pt x="4060" y="7382"/>
                  </a:lnTo>
                  <a:cubicBezTo>
                    <a:pt x="2215" y="7382"/>
                    <a:pt x="726" y="5882"/>
                    <a:pt x="726" y="4048"/>
                  </a:cubicBezTo>
                  <a:lnTo>
                    <a:pt x="726" y="3977"/>
                  </a:lnTo>
                  <a:cubicBezTo>
                    <a:pt x="726" y="2143"/>
                    <a:pt x="2215" y="655"/>
                    <a:pt x="4060" y="655"/>
                  </a:cubicBezTo>
                  <a:lnTo>
                    <a:pt x="37255" y="655"/>
                  </a:lnTo>
                  <a:lnTo>
                    <a:pt x="3725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7675" y="4196607"/>
              <a:ext cx="2114072" cy="463130"/>
            </a:xfrm>
            <a:custGeom>
              <a:avLst/>
              <a:gdLst/>
              <a:ahLst/>
              <a:cxnLst/>
              <a:rect l="l" t="t" r="r" b="b"/>
              <a:pathLst>
                <a:path w="37399" h="8193" extrusionOk="0">
                  <a:moveTo>
                    <a:pt x="37255" y="156"/>
                  </a:moveTo>
                  <a:lnTo>
                    <a:pt x="37255" y="656"/>
                  </a:lnTo>
                  <a:lnTo>
                    <a:pt x="4132" y="656"/>
                  </a:lnTo>
                  <a:cubicBezTo>
                    <a:pt x="2251" y="656"/>
                    <a:pt x="727" y="2191"/>
                    <a:pt x="727" y="4061"/>
                  </a:cubicBezTo>
                  <a:lnTo>
                    <a:pt x="727" y="4132"/>
                  </a:lnTo>
                  <a:cubicBezTo>
                    <a:pt x="727" y="6013"/>
                    <a:pt x="2251" y="7537"/>
                    <a:pt x="4132" y="7537"/>
                  </a:cubicBezTo>
                  <a:lnTo>
                    <a:pt x="37255" y="7537"/>
                  </a:lnTo>
                  <a:lnTo>
                    <a:pt x="37255" y="8037"/>
                  </a:lnTo>
                  <a:lnTo>
                    <a:pt x="4096" y="8037"/>
                  </a:lnTo>
                  <a:cubicBezTo>
                    <a:pt x="1918" y="8037"/>
                    <a:pt x="155" y="6275"/>
                    <a:pt x="155" y="4096"/>
                  </a:cubicBezTo>
                  <a:cubicBezTo>
                    <a:pt x="155" y="1930"/>
                    <a:pt x="1918" y="156"/>
                    <a:pt x="4096" y="156"/>
                  </a:cubicBezTo>
                  <a:close/>
                  <a:moveTo>
                    <a:pt x="4096" y="1"/>
                  </a:moveTo>
                  <a:cubicBezTo>
                    <a:pt x="1834" y="1"/>
                    <a:pt x="1" y="1846"/>
                    <a:pt x="1" y="4096"/>
                  </a:cubicBezTo>
                  <a:cubicBezTo>
                    <a:pt x="1" y="6359"/>
                    <a:pt x="1834" y="8192"/>
                    <a:pt x="4096" y="8192"/>
                  </a:cubicBezTo>
                  <a:lnTo>
                    <a:pt x="37327" y="8192"/>
                  </a:lnTo>
                  <a:cubicBezTo>
                    <a:pt x="37362" y="8192"/>
                    <a:pt x="37398" y="8156"/>
                    <a:pt x="37398" y="8121"/>
                  </a:cubicBezTo>
                  <a:lnTo>
                    <a:pt x="37398" y="7466"/>
                  </a:lnTo>
                  <a:cubicBezTo>
                    <a:pt x="37398" y="7418"/>
                    <a:pt x="37362" y="7383"/>
                    <a:pt x="37327" y="7383"/>
                  </a:cubicBezTo>
                  <a:lnTo>
                    <a:pt x="4132" y="7383"/>
                  </a:lnTo>
                  <a:cubicBezTo>
                    <a:pt x="2334" y="7383"/>
                    <a:pt x="870" y="5930"/>
                    <a:pt x="870" y="4132"/>
                  </a:cubicBezTo>
                  <a:lnTo>
                    <a:pt x="870" y="4061"/>
                  </a:lnTo>
                  <a:cubicBezTo>
                    <a:pt x="870" y="2275"/>
                    <a:pt x="2334" y="810"/>
                    <a:pt x="4132" y="810"/>
                  </a:cubicBezTo>
                  <a:lnTo>
                    <a:pt x="37327" y="810"/>
                  </a:lnTo>
                  <a:cubicBezTo>
                    <a:pt x="37362" y="810"/>
                    <a:pt x="37398" y="775"/>
                    <a:pt x="37398" y="739"/>
                  </a:cubicBezTo>
                  <a:lnTo>
                    <a:pt x="37398" y="84"/>
                  </a:lnTo>
                  <a:cubicBezTo>
                    <a:pt x="37398" y="36"/>
                    <a:pt x="37362" y="1"/>
                    <a:pt x="373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348471" y="4618585"/>
              <a:ext cx="969221" cy="37082"/>
            </a:xfrm>
            <a:custGeom>
              <a:avLst/>
              <a:gdLst/>
              <a:ahLst/>
              <a:cxnLst/>
              <a:rect l="l" t="t" r="r" b="b"/>
              <a:pathLst>
                <a:path w="17146" h="656" extrusionOk="0">
                  <a:moveTo>
                    <a:pt x="394" y="1"/>
                  </a:moveTo>
                  <a:lnTo>
                    <a:pt x="1" y="656"/>
                  </a:lnTo>
                  <a:lnTo>
                    <a:pt x="17146" y="656"/>
                  </a:lnTo>
                  <a:lnTo>
                    <a:pt x="171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343779" y="4614572"/>
              <a:ext cx="977982" cy="45165"/>
            </a:xfrm>
            <a:custGeom>
              <a:avLst/>
              <a:gdLst/>
              <a:ahLst/>
              <a:cxnLst/>
              <a:rect l="l" t="t" r="r" b="b"/>
              <a:pathLst>
                <a:path w="17301" h="799" extrusionOk="0">
                  <a:moveTo>
                    <a:pt x="17157" y="143"/>
                  </a:moveTo>
                  <a:lnTo>
                    <a:pt x="17157" y="643"/>
                  </a:lnTo>
                  <a:lnTo>
                    <a:pt x="215" y="643"/>
                  </a:lnTo>
                  <a:lnTo>
                    <a:pt x="524" y="143"/>
                  </a:lnTo>
                  <a:close/>
                  <a:moveTo>
                    <a:pt x="477" y="0"/>
                  </a:moveTo>
                  <a:cubicBezTo>
                    <a:pt x="453" y="0"/>
                    <a:pt x="429" y="12"/>
                    <a:pt x="417" y="36"/>
                  </a:cubicBezTo>
                  <a:lnTo>
                    <a:pt x="12" y="679"/>
                  </a:lnTo>
                  <a:cubicBezTo>
                    <a:pt x="0" y="703"/>
                    <a:pt x="0" y="739"/>
                    <a:pt x="12" y="762"/>
                  </a:cubicBezTo>
                  <a:cubicBezTo>
                    <a:pt x="24" y="786"/>
                    <a:pt x="48" y="798"/>
                    <a:pt x="84" y="798"/>
                  </a:cubicBezTo>
                  <a:lnTo>
                    <a:pt x="17229" y="798"/>
                  </a:lnTo>
                  <a:cubicBezTo>
                    <a:pt x="17264" y="798"/>
                    <a:pt x="17300" y="762"/>
                    <a:pt x="17300" y="727"/>
                  </a:cubicBezTo>
                  <a:lnTo>
                    <a:pt x="17300" y="72"/>
                  </a:lnTo>
                  <a:cubicBezTo>
                    <a:pt x="17300" y="24"/>
                    <a:pt x="17264" y="0"/>
                    <a:pt x="172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602226" y="4201355"/>
              <a:ext cx="715469" cy="37026"/>
            </a:xfrm>
            <a:custGeom>
              <a:avLst/>
              <a:gdLst/>
              <a:ahLst/>
              <a:cxnLst/>
              <a:rect l="l" t="t" r="r" b="b"/>
              <a:pathLst>
                <a:path w="12657" h="655" extrusionOk="0">
                  <a:moveTo>
                    <a:pt x="405" y="0"/>
                  </a:moveTo>
                  <a:lnTo>
                    <a:pt x="0" y="655"/>
                  </a:lnTo>
                  <a:lnTo>
                    <a:pt x="12657" y="655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598156" y="4197285"/>
              <a:ext cx="723609" cy="45165"/>
            </a:xfrm>
            <a:custGeom>
              <a:avLst/>
              <a:gdLst/>
              <a:ahLst/>
              <a:cxnLst/>
              <a:rect l="l" t="t" r="r" b="b"/>
              <a:pathLst>
                <a:path w="12801" h="799" extrusionOk="0">
                  <a:moveTo>
                    <a:pt x="12657" y="144"/>
                  </a:moveTo>
                  <a:lnTo>
                    <a:pt x="12657" y="644"/>
                  </a:lnTo>
                  <a:lnTo>
                    <a:pt x="215" y="644"/>
                  </a:lnTo>
                  <a:lnTo>
                    <a:pt x="513" y="144"/>
                  </a:lnTo>
                  <a:close/>
                  <a:moveTo>
                    <a:pt x="477" y="1"/>
                  </a:moveTo>
                  <a:cubicBezTo>
                    <a:pt x="442" y="1"/>
                    <a:pt x="418" y="13"/>
                    <a:pt x="406" y="36"/>
                  </a:cubicBezTo>
                  <a:lnTo>
                    <a:pt x="13" y="691"/>
                  </a:lnTo>
                  <a:cubicBezTo>
                    <a:pt x="1" y="703"/>
                    <a:pt x="1" y="739"/>
                    <a:pt x="13" y="763"/>
                  </a:cubicBezTo>
                  <a:cubicBezTo>
                    <a:pt x="25" y="786"/>
                    <a:pt x="49" y="798"/>
                    <a:pt x="72" y="798"/>
                  </a:cubicBezTo>
                  <a:lnTo>
                    <a:pt x="12729" y="798"/>
                  </a:lnTo>
                  <a:cubicBezTo>
                    <a:pt x="12764" y="798"/>
                    <a:pt x="12800" y="763"/>
                    <a:pt x="12800" y="727"/>
                  </a:cubicBezTo>
                  <a:lnTo>
                    <a:pt x="12800" y="72"/>
                  </a:lnTo>
                  <a:cubicBezTo>
                    <a:pt x="12800" y="24"/>
                    <a:pt x="12764" y="1"/>
                    <a:pt x="127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1366673" y="4315089"/>
              <a:ext cx="465787" cy="8762"/>
            </a:xfrm>
            <a:custGeom>
              <a:avLst/>
              <a:gdLst/>
              <a:ahLst/>
              <a:cxnLst/>
              <a:rect l="l" t="t" r="r" b="b"/>
              <a:pathLst>
                <a:path w="8240" h="155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8168" y="155"/>
                  </a:lnTo>
                  <a:cubicBezTo>
                    <a:pt x="8204" y="155"/>
                    <a:pt x="8239" y="119"/>
                    <a:pt x="8239" y="72"/>
                  </a:cubicBezTo>
                  <a:cubicBezTo>
                    <a:pt x="8239" y="36"/>
                    <a:pt x="8204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81495" y="4315089"/>
              <a:ext cx="566745" cy="8762"/>
            </a:xfrm>
            <a:custGeom>
              <a:avLst/>
              <a:gdLst/>
              <a:ahLst/>
              <a:cxnLst/>
              <a:rect l="l" t="t" r="r" b="b"/>
              <a:pathLst>
                <a:path w="10026" h="155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9942" y="155"/>
                  </a:lnTo>
                  <a:cubicBezTo>
                    <a:pt x="9990" y="155"/>
                    <a:pt x="10026" y="119"/>
                    <a:pt x="10026" y="72"/>
                  </a:cubicBezTo>
                  <a:cubicBezTo>
                    <a:pt x="10026" y="36"/>
                    <a:pt x="9990" y="0"/>
                    <a:pt x="99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01499" y="4453694"/>
              <a:ext cx="712755" cy="8818"/>
            </a:xfrm>
            <a:custGeom>
              <a:avLst/>
              <a:gdLst/>
              <a:ahLst/>
              <a:cxnLst/>
              <a:rect l="l" t="t" r="r" b="b"/>
              <a:pathLst>
                <a:path w="12609" h="156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12537" y="156"/>
                  </a:lnTo>
                  <a:cubicBezTo>
                    <a:pt x="12573" y="156"/>
                    <a:pt x="12609" y="120"/>
                    <a:pt x="12609" y="84"/>
                  </a:cubicBezTo>
                  <a:cubicBezTo>
                    <a:pt x="12609" y="37"/>
                    <a:pt x="12573" y="1"/>
                    <a:pt x="12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427796" y="4453694"/>
              <a:ext cx="565388" cy="8818"/>
            </a:xfrm>
            <a:custGeom>
              <a:avLst/>
              <a:gdLst/>
              <a:ahLst/>
              <a:cxnLst/>
              <a:rect l="l" t="t" r="r" b="b"/>
              <a:pathLst>
                <a:path w="10002" h="156" extrusionOk="0">
                  <a:moveTo>
                    <a:pt x="83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3" y="156"/>
                  </a:cubicBezTo>
                  <a:lnTo>
                    <a:pt x="9918" y="156"/>
                  </a:lnTo>
                  <a:cubicBezTo>
                    <a:pt x="9966" y="156"/>
                    <a:pt x="10001" y="120"/>
                    <a:pt x="10001" y="84"/>
                  </a:cubicBezTo>
                  <a:cubicBezTo>
                    <a:pt x="10001" y="37"/>
                    <a:pt x="9966" y="1"/>
                    <a:pt x="99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038866" y="4531137"/>
              <a:ext cx="706085" cy="8762"/>
            </a:xfrm>
            <a:custGeom>
              <a:avLst/>
              <a:gdLst/>
              <a:ahLst/>
              <a:cxnLst/>
              <a:rect l="l" t="t" r="r" b="b"/>
              <a:pathLst>
                <a:path w="12491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12419" y="155"/>
                  </a:lnTo>
                  <a:cubicBezTo>
                    <a:pt x="12455" y="155"/>
                    <a:pt x="12491" y="119"/>
                    <a:pt x="12491" y="72"/>
                  </a:cubicBezTo>
                  <a:cubicBezTo>
                    <a:pt x="12491" y="36"/>
                    <a:pt x="12467" y="0"/>
                    <a:pt x="124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68438" y="4387783"/>
              <a:ext cx="168282" cy="444928"/>
            </a:xfrm>
            <a:custGeom>
              <a:avLst/>
              <a:gdLst/>
              <a:ahLst/>
              <a:cxnLst/>
              <a:rect l="l" t="t" r="r" b="b"/>
              <a:pathLst>
                <a:path w="2977" h="7871" extrusionOk="0">
                  <a:moveTo>
                    <a:pt x="0" y="0"/>
                  </a:moveTo>
                  <a:lnTo>
                    <a:pt x="0" y="7870"/>
                  </a:lnTo>
                  <a:lnTo>
                    <a:pt x="1489" y="6025"/>
                  </a:lnTo>
                  <a:lnTo>
                    <a:pt x="2977" y="787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64368" y="4383713"/>
              <a:ext cx="176422" cy="453011"/>
            </a:xfrm>
            <a:custGeom>
              <a:avLst/>
              <a:gdLst/>
              <a:ahLst/>
              <a:cxnLst/>
              <a:rect l="l" t="t" r="r" b="b"/>
              <a:pathLst>
                <a:path w="3121" h="8014" extrusionOk="0">
                  <a:moveTo>
                    <a:pt x="2978" y="144"/>
                  </a:moveTo>
                  <a:lnTo>
                    <a:pt x="2978" y="7728"/>
                  </a:lnTo>
                  <a:lnTo>
                    <a:pt x="1620" y="6049"/>
                  </a:lnTo>
                  <a:cubicBezTo>
                    <a:pt x="1608" y="6037"/>
                    <a:pt x="1585" y="6025"/>
                    <a:pt x="1561" y="6025"/>
                  </a:cubicBezTo>
                  <a:cubicBezTo>
                    <a:pt x="1537" y="6025"/>
                    <a:pt x="1513" y="6037"/>
                    <a:pt x="1501" y="6049"/>
                  </a:cubicBezTo>
                  <a:lnTo>
                    <a:pt x="144" y="7728"/>
                  </a:lnTo>
                  <a:lnTo>
                    <a:pt x="144" y="144"/>
                  </a:lnTo>
                  <a:close/>
                  <a:moveTo>
                    <a:pt x="72" y="1"/>
                  </a:moveTo>
                  <a:cubicBezTo>
                    <a:pt x="25" y="1"/>
                    <a:pt x="1" y="36"/>
                    <a:pt x="1" y="72"/>
                  </a:cubicBezTo>
                  <a:lnTo>
                    <a:pt x="1" y="7942"/>
                  </a:lnTo>
                  <a:cubicBezTo>
                    <a:pt x="1" y="7966"/>
                    <a:pt x="13" y="8002"/>
                    <a:pt x="49" y="8014"/>
                  </a:cubicBezTo>
                  <a:cubicBezTo>
                    <a:pt x="72" y="8014"/>
                    <a:pt x="108" y="8014"/>
                    <a:pt x="132" y="7990"/>
                  </a:cubicBezTo>
                  <a:lnTo>
                    <a:pt x="1561" y="6216"/>
                  </a:lnTo>
                  <a:lnTo>
                    <a:pt x="2989" y="7990"/>
                  </a:lnTo>
                  <a:cubicBezTo>
                    <a:pt x="3013" y="8002"/>
                    <a:pt x="3025" y="8014"/>
                    <a:pt x="3049" y="8014"/>
                  </a:cubicBezTo>
                  <a:lnTo>
                    <a:pt x="3073" y="8014"/>
                  </a:lnTo>
                  <a:cubicBezTo>
                    <a:pt x="3109" y="8002"/>
                    <a:pt x="3120" y="7966"/>
                    <a:pt x="3120" y="7942"/>
                  </a:cubicBezTo>
                  <a:lnTo>
                    <a:pt x="3120" y="72"/>
                  </a:lnTo>
                  <a:cubicBezTo>
                    <a:pt x="3120" y="36"/>
                    <a:pt x="3097" y="1"/>
                    <a:pt x="3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706423" y="4636109"/>
              <a:ext cx="8140" cy="61276"/>
            </a:xfrm>
            <a:custGeom>
              <a:avLst/>
              <a:gdLst/>
              <a:ahLst/>
              <a:cxnLst/>
              <a:rect l="l" t="t" r="r" b="b"/>
              <a:pathLst>
                <a:path w="144" h="1084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0" y="1013"/>
                  </a:lnTo>
                  <a:cubicBezTo>
                    <a:pt x="0" y="1060"/>
                    <a:pt x="36" y="1084"/>
                    <a:pt x="72" y="1084"/>
                  </a:cubicBezTo>
                  <a:cubicBezTo>
                    <a:pt x="119" y="1084"/>
                    <a:pt x="143" y="1060"/>
                    <a:pt x="143" y="1013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633728" y="4402593"/>
              <a:ext cx="80834" cy="212035"/>
            </a:xfrm>
            <a:custGeom>
              <a:avLst/>
              <a:gdLst/>
              <a:ahLst/>
              <a:cxnLst/>
              <a:rect l="l" t="t" r="r" b="b"/>
              <a:pathLst>
                <a:path w="1430" h="3751" extrusionOk="0">
                  <a:moveTo>
                    <a:pt x="72" y="0"/>
                  </a:moveTo>
                  <a:cubicBezTo>
                    <a:pt x="24" y="0"/>
                    <a:pt x="0" y="36"/>
                    <a:pt x="0" y="83"/>
                  </a:cubicBezTo>
                  <a:cubicBezTo>
                    <a:pt x="0" y="119"/>
                    <a:pt x="24" y="155"/>
                    <a:pt x="72" y="155"/>
                  </a:cubicBezTo>
                  <a:lnTo>
                    <a:pt x="1286" y="155"/>
                  </a:lnTo>
                  <a:lnTo>
                    <a:pt x="1286" y="3667"/>
                  </a:lnTo>
                  <a:cubicBezTo>
                    <a:pt x="1286" y="3715"/>
                    <a:pt x="1322" y="3750"/>
                    <a:pt x="1358" y="3750"/>
                  </a:cubicBezTo>
                  <a:cubicBezTo>
                    <a:pt x="1405" y="3750"/>
                    <a:pt x="1429" y="3715"/>
                    <a:pt x="1429" y="3667"/>
                  </a:cubicBezTo>
                  <a:lnTo>
                    <a:pt x="1429" y="83"/>
                  </a:lnTo>
                  <a:cubicBezTo>
                    <a:pt x="1429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743;p29">
            <a:extLst>
              <a:ext uri="{FF2B5EF4-FFF2-40B4-BE49-F238E27FC236}">
                <a16:creationId xmlns:a16="http://schemas.microsoft.com/office/drawing/2014/main" id="{05AA4FBC-935A-2C41-9458-6C0970A5F74B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that can only take two states: </a:t>
            </a:r>
            <a:r>
              <a:rPr lang="en-US" sz="2400" b="1" dirty="0">
                <a:solidFill>
                  <a:schemeClr val="accent3"/>
                </a:solidFill>
              </a:rPr>
              <a:t>TRUE</a:t>
            </a:r>
            <a:r>
              <a:rPr lang="en-US" sz="2400" dirty="0">
                <a:solidFill>
                  <a:schemeClr val="accent3"/>
                </a:solidFill>
              </a:rPr>
              <a:t> or </a:t>
            </a:r>
            <a:r>
              <a:rPr lang="en-US" sz="2400" b="1" dirty="0">
                <a:solidFill>
                  <a:schemeClr val="accent3"/>
                </a:solidFill>
              </a:rPr>
              <a:t>FLASE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Used in accessing information, loops, and conditional statements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They are the computer’s equivalent to a question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How can we ask the computer a question:</a:t>
            </a:r>
          </a:p>
          <a:p>
            <a:pPr lvl="1" algn="l"/>
            <a:r>
              <a:rPr lang="en-US" dirty="0"/>
              <a:t>Is equal to ==</a:t>
            </a:r>
          </a:p>
          <a:p>
            <a:pPr lvl="1" algn="l"/>
            <a:r>
              <a:rPr lang="en-US" dirty="0"/>
              <a:t>Is greater than &gt;</a:t>
            </a:r>
          </a:p>
          <a:p>
            <a:pPr lvl="1" algn="l"/>
            <a:r>
              <a:rPr lang="en-US" dirty="0"/>
              <a:t>Is less than &lt;</a:t>
            </a:r>
          </a:p>
          <a:p>
            <a:pPr lvl="1" algn="l"/>
            <a:r>
              <a:rPr lang="en-US" dirty="0"/>
              <a:t>Is NOT equal to ~=</a:t>
            </a:r>
          </a:p>
          <a:p>
            <a:pPr lvl="1" algn="l"/>
            <a:r>
              <a:rPr lang="en-US" dirty="0"/>
              <a:t>The OR operator ||</a:t>
            </a:r>
          </a:p>
          <a:p>
            <a:pPr lvl="1" algn="l"/>
            <a:r>
              <a:rPr lang="en-US" dirty="0"/>
              <a:t>The AND operator &amp;&amp;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1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07458" y="2645396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429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Boolean Operators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C1B36784-9DF7-524E-B4F7-7930B8ABCFDF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Two very special operators: </a:t>
            </a:r>
            <a:r>
              <a:rPr lang="en-US" sz="2400" b="1" dirty="0">
                <a:solidFill>
                  <a:schemeClr val="accent3"/>
                </a:solidFill>
              </a:rPr>
              <a:t>AND</a:t>
            </a:r>
            <a:r>
              <a:rPr lang="en-US" sz="2400" dirty="0">
                <a:solidFill>
                  <a:schemeClr val="accent3"/>
                </a:solidFill>
              </a:rPr>
              <a:t> and </a:t>
            </a:r>
            <a:r>
              <a:rPr lang="en-US" sz="2400" b="1" dirty="0">
                <a:solidFill>
                  <a:schemeClr val="accent3"/>
                </a:solidFill>
              </a:rPr>
              <a:t>OR</a:t>
            </a:r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C71D85-9E91-914C-A209-89E9AEE64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9" y="2085477"/>
            <a:ext cx="50673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A76E0-4376-BD4C-A126-419354F17B65}"/>
              </a:ext>
            </a:extLst>
          </p:cNvPr>
          <p:cNvSpPr/>
          <p:nvPr/>
        </p:nvSpPr>
        <p:spPr>
          <a:xfrm>
            <a:off x="4226503" y="2645396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69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Integers </a:t>
            </a:r>
            <a:endParaRPr dirty="0"/>
          </a:p>
        </p:txBody>
      </p:sp>
      <p:sp>
        <p:nvSpPr>
          <p:cNvPr id="1353" name="Google Shape;1353;p44"/>
          <p:cNvSpPr/>
          <p:nvPr/>
        </p:nvSpPr>
        <p:spPr>
          <a:xfrm rot="10800000">
            <a:off x="8889395" y="12669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4"/>
          <p:cNvSpPr/>
          <p:nvPr/>
        </p:nvSpPr>
        <p:spPr>
          <a:xfrm rot="10800000">
            <a:off x="8406719" y="7105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4"/>
          <p:cNvSpPr/>
          <p:nvPr/>
        </p:nvSpPr>
        <p:spPr>
          <a:xfrm rot="10800000">
            <a:off x="8931996" y="2478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4"/>
          <p:cNvSpPr/>
          <p:nvPr/>
        </p:nvSpPr>
        <p:spPr>
          <a:xfrm rot="10800000">
            <a:off x="8121276" y="15546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4"/>
          <p:cNvSpPr/>
          <p:nvPr/>
        </p:nvSpPr>
        <p:spPr>
          <a:xfrm rot="10800000">
            <a:off x="1" y="3261400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149610" y="2571751"/>
            <a:ext cx="921823" cy="2567175"/>
            <a:chOff x="149610" y="2571751"/>
            <a:chExt cx="921823" cy="2567175"/>
          </a:xfrm>
        </p:grpSpPr>
        <p:sp>
          <p:nvSpPr>
            <p:cNvPr id="1359" name="Google Shape;1359;p44"/>
            <p:cNvSpPr/>
            <p:nvPr/>
          </p:nvSpPr>
          <p:spPr>
            <a:xfrm>
              <a:off x="317994" y="2660724"/>
              <a:ext cx="584957" cy="2393970"/>
            </a:xfrm>
            <a:custGeom>
              <a:avLst/>
              <a:gdLst/>
              <a:ahLst/>
              <a:cxnLst/>
              <a:rect l="l" t="t" r="r" b="b"/>
              <a:pathLst>
                <a:path w="5871" h="24028" extrusionOk="0">
                  <a:moveTo>
                    <a:pt x="1" y="1"/>
                  </a:moveTo>
                  <a:lnTo>
                    <a:pt x="1299" y="10633"/>
                  </a:lnTo>
                  <a:cubicBezTo>
                    <a:pt x="1358" y="11074"/>
                    <a:pt x="1584" y="11466"/>
                    <a:pt x="1930" y="11728"/>
                  </a:cubicBezTo>
                  <a:cubicBezTo>
                    <a:pt x="2108" y="11871"/>
                    <a:pt x="2108" y="12145"/>
                    <a:pt x="1930" y="12300"/>
                  </a:cubicBezTo>
                  <a:cubicBezTo>
                    <a:pt x="1584" y="12550"/>
                    <a:pt x="1358" y="12943"/>
                    <a:pt x="1299" y="13395"/>
                  </a:cubicBezTo>
                  <a:lnTo>
                    <a:pt x="1" y="24028"/>
                  </a:lnTo>
                  <a:lnTo>
                    <a:pt x="5871" y="24028"/>
                  </a:lnTo>
                  <a:lnTo>
                    <a:pt x="4573" y="13395"/>
                  </a:lnTo>
                  <a:cubicBezTo>
                    <a:pt x="4513" y="12943"/>
                    <a:pt x="4287" y="12550"/>
                    <a:pt x="3942" y="12300"/>
                  </a:cubicBezTo>
                  <a:cubicBezTo>
                    <a:pt x="3763" y="12145"/>
                    <a:pt x="3763" y="11871"/>
                    <a:pt x="3942" y="11728"/>
                  </a:cubicBezTo>
                  <a:cubicBezTo>
                    <a:pt x="4287" y="11466"/>
                    <a:pt x="4513" y="11074"/>
                    <a:pt x="4573" y="10633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4"/>
            <p:cNvSpPr/>
            <p:nvPr/>
          </p:nvSpPr>
          <p:spPr>
            <a:xfrm>
              <a:off x="310920" y="2653650"/>
              <a:ext cx="599105" cy="2408118"/>
            </a:xfrm>
            <a:custGeom>
              <a:avLst/>
              <a:gdLst/>
              <a:ahLst/>
              <a:cxnLst/>
              <a:rect l="l" t="t" r="r" b="b"/>
              <a:pathLst>
                <a:path w="6013" h="24170" extrusionOk="0">
                  <a:moveTo>
                    <a:pt x="5858" y="143"/>
                  </a:moveTo>
                  <a:lnTo>
                    <a:pt x="4560" y="10692"/>
                  </a:lnTo>
                  <a:cubicBezTo>
                    <a:pt x="4513" y="11109"/>
                    <a:pt x="4299" y="11478"/>
                    <a:pt x="3965" y="11740"/>
                  </a:cubicBezTo>
                  <a:cubicBezTo>
                    <a:pt x="3858" y="11823"/>
                    <a:pt x="3798" y="11954"/>
                    <a:pt x="3798" y="12085"/>
                  </a:cubicBezTo>
                  <a:cubicBezTo>
                    <a:pt x="3798" y="12216"/>
                    <a:pt x="3858" y="12347"/>
                    <a:pt x="3965" y="12430"/>
                  </a:cubicBezTo>
                  <a:cubicBezTo>
                    <a:pt x="4299" y="12680"/>
                    <a:pt x="4513" y="13061"/>
                    <a:pt x="4560" y="13478"/>
                  </a:cubicBezTo>
                  <a:lnTo>
                    <a:pt x="5858" y="24015"/>
                  </a:lnTo>
                  <a:lnTo>
                    <a:pt x="155" y="24015"/>
                  </a:lnTo>
                  <a:lnTo>
                    <a:pt x="1441" y="13478"/>
                  </a:lnTo>
                  <a:cubicBezTo>
                    <a:pt x="1501" y="13061"/>
                    <a:pt x="1703" y="12680"/>
                    <a:pt x="2036" y="12430"/>
                  </a:cubicBezTo>
                  <a:cubicBezTo>
                    <a:pt x="2155" y="12335"/>
                    <a:pt x="2215" y="12216"/>
                    <a:pt x="2215" y="12085"/>
                  </a:cubicBezTo>
                  <a:cubicBezTo>
                    <a:pt x="2215" y="11954"/>
                    <a:pt x="2143" y="11823"/>
                    <a:pt x="2036" y="11740"/>
                  </a:cubicBezTo>
                  <a:cubicBezTo>
                    <a:pt x="1703" y="11478"/>
                    <a:pt x="1489" y="11109"/>
                    <a:pt x="1441" y="10692"/>
                  </a:cubicBezTo>
                  <a:lnTo>
                    <a:pt x="155" y="143"/>
                  </a:lnTo>
                  <a:close/>
                  <a:moveTo>
                    <a:pt x="72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298" y="10704"/>
                  </a:lnTo>
                  <a:cubicBezTo>
                    <a:pt x="1358" y="11168"/>
                    <a:pt x="1584" y="11573"/>
                    <a:pt x="1953" y="11859"/>
                  </a:cubicBezTo>
                  <a:cubicBezTo>
                    <a:pt x="2024" y="11918"/>
                    <a:pt x="2060" y="11990"/>
                    <a:pt x="2060" y="12085"/>
                  </a:cubicBezTo>
                  <a:cubicBezTo>
                    <a:pt x="2060" y="12168"/>
                    <a:pt x="2024" y="12252"/>
                    <a:pt x="1953" y="12311"/>
                  </a:cubicBezTo>
                  <a:cubicBezTo>
                    <a:pt x="1584" y="12585"/>
                    <a:pt x="1358" y="13002"/>
                    <a:pt x="1298" y="13454"/>
                  </a:cubicBezTo>
                  <a:lnTo>
                    <a:pt x="0" y="24087"/>
                  </a:lnTo>
                  <a:cubicBezTo>
                    <a:pt x="0" y="24110"/>
                    <a:pt x="0" y="24122"/>
                    <a:pt x="12" y="24146"/>
                  </a:cubicBezTo>
                  <a:cubicBezTo>
                    <a:pt x="24" y="24158"/>
                    <a:pt x="48" y="24170"/>
                    <a:pt x="72" y="24170"/>
                  </a:cubicBezTo>
                  <a:lnTo>
                    <a:pt x="5942" y="24170"/>
                  </a:lnTo>
                  <a:cubicBezTo>
                    <a:pt x="5965" y="24170"/>
                    <a:pt x="5977" y="24158"/>
                    <a:pt x="5989" y="24146"/>
                  </a:cubicBezTo>
                  <a:cubicBezTo>
                    <a:pt x="6013" y="24134"/>
                    <a:pt x="6013" y="24110"/>
                    <a:pt x="6013" y="24087"/>
                  </a:cubicBezTo>
                  <a:lnTo>
                    <a:pt x="4715" y="13454"/>
                  </a:lnTo>
                  <a:cubicBezTo>
                    <a:pt x="4656" y="13002"/>
                    <a:pt x="4429" y="12597"/>
                    <a:pt x="4060" y="12311"/>
                  </a:cubicBezTo>
                  <a:cubicBezTo>
                    <a:pt x="3989" y="12252"/>
                    <a:pt x="3953" y="12168"/>
                    <a:pt x="3953" y="12085"/>
                  </a:cubicBezTo>
                  <a:cubicBezTo>
                    <a:pt x="3953" y="11990"/>
                    <a:pt x="3989" y="11918"/>
                    <a:pt x="4060" y="11859"/>
                  </a:cubicBezTo>
                  <a:cubicBezTo>
                    <a:pt x="4429" y="11573"/>
                    <a:pt x="4656" y="11168"/>
                    <a:pt x="4715" y="10704"/>
                  </a:cubicBezTo>
                  <a:lnTo>
                    <a:pt x="6013" y="84"/>
                  </a:lnTo>
                  <a:cubicBezTo>
                    <a:pt x="6013" y="60"/>
                    <a:pt x="6013" y="36"/>
                    <a:pt x="5989" y="24"/>
                  </a:cubicBezTo>
                  <a:cubicBezTo>
                    <a:pt x="5977" y="0"/>
                    <a:pt x="5965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4"/>
            <p:cNvSpPr/>
            <p:nvPr/>
          </p:nvSpPr>
          <p:spPr>
            <a:xfrm>
              <a:off x="427195" y="3253847"/>
              <a:ext cx="403422" cy="870987"/>
            </a:xfrm>
            <a:custGeom>
              <a:avLst/>
              <a:gdLst/>
              <a:ahLst/>
              <a:cxnLst/>
              <a:rect l="l" t="t" r="r" b="b"/>
              <a:pathLst>
                <a:path w="4049" h="8742" extrusionOk="0">
                  <a:moveTo>
                    <a:pt x="4048" y="1"/>
                  </a:moveTo>
                  <a:lnTo>
                    <a:pt x="4048" y="1"/>
                  </a:lnTo>
                  <a:cubicBezTo>
                    <a:pt x="3858" y="72"/>
                    <a:pt x="3667" y="179"/>
                    <a:pt x="3513" y="322"/>
                  </a:cubicBezTo>
                  <a:cubicBezTo>
                    <a:pt x="3215" y="549"/>
                    <a:pt x="2965" y="846"/>
                    <a:pt x="2631" y="1001"/>
                  </a:cubicBezTo>
                  <a:cubicBezTo>
                    <a:pt x="2441" y="1072"/>
                    <a:pt x="2239" y="1120"/>
                    <a:pt x="2096" y="1263"/>
                  </a:cubicBezTo>
                  <a:cubicBezTo>
                    <a:pt x="1929" y="1418"/>
                    <a:pt x="1881" y="1680"/>
                    <a:pt x="1703" y="1823"/>
                  </a:cubicBezTo>
                  <a:cubicBezTo>
                    <a:pt x="1512" y="1965"/>
                    <a:pt x="1238" y="1942"/>
                    <a:pt x="1060" y="2084"/>
                  </a:cubicBezTo>
                  <a:cubicBezTo>
                    <a:pt x="893" y="2204"/>
                    <a:pt x="834" y="2406"/>
                    <a:pt x="715" y="2561"/>
                  </a:cubicBezTo>
                  <a:cubicBezTo>
                    <a:pt x="536" y="2787"/>
                    <a:pt x="262" y="2894"/>
                    <a:pt x="0" y="3037"/>
                  </a:cubicBezTo>
                  <a:lnTo>
                    <a:pt x="203" y="4668"/>
                  </a:lnTo>
                  <a:cubicBezTo>
                    <a:pt x="262" y="5121"/>
                    <a:pt x="488" y="5513"/>
                    <a:pt x="834" y="5775"/>
                  </a:cubicBezTo>
                  <a:cubicBezTo>
                    <a:pt x="1012" y="5918"/>
                    <a:pt x="1012" y="6192"/>
                    <a:pt x="834" y="6335"/>
                  </a:cubicBezTo>
                  <a:cubicBezTo>
                    <a:pt x="560" y="6549"/>
                    <a:pt x="357" y="6847"/>
                    <a:pt x="250" y="7192"/>
                  </a:cubicBezTo>
                  <a:cubicBezTo>
                    <a:pt x="345" y="7240"/>
                    <a:pt x="453" y="7287"/>
                    <a:pt x="536" y="7323"/>
                  </a:cubicBezTo>
                  <a:cubicBezTo>
                    <a:pt x="762" y="7407"/>
                    <a:pt x="1024" y="7442"/>
                    <a:pt x="1179" y="7609"/>
                  </a:cubicBezTo>
                  <a:cubicBezTo>
                    <a:pt x="1369" y="7811"/>
                    <a:pt x="1381" y="8133"/>
                    <a:pt x="1596" y="8299"/>
                  </a:cubicBezTo>
                  <a:cubicBezTo>
                    <a:pt x="1798" y="8454"/>
                    <a:pt x="2131" y="8419"/>
                    <a:pt x="2286" y="8621"/>
                  </a:cubicBezTo>
                  <a:cubicBezTo>
                    <a:pt x="2322" y="8669"/>
                    <a:pt x="2358" y="8728"/>
                    <a:pt x="2417" y="8740"/>
                  </a:cubicBezTo>
                  <a:cubicBezTo>
                    <a:pt x="2422" y="8741"/>
                    <a:pt x="2428" y="8741"/>
                    <a:pt x="2433" y="8741"/>
                  </a:cubicBezTo>
                  <a:cubicBezTo>
                    <a:pt x="2497" y="8741"/>
                    <a:pt x="2549" y="8675"/>
                    <a:pt x="2560" y="8609"/>
                  </a:cubicBezTo>
                  <a:cubicBezTo>
                    <a:pt x="2572" y="8526"/>
                    <a:pt x="2548" y="8454"/>
                    <a:pt x="2572" y="8383"/>
                  </a:cubicBezTo>
                  <a:cubicBezTo>
                    <a:pt x="2584" y="8299"/>
                    <a:pt x="2655" y="8228"/>
                    <a:pt x="2691" y="8157"/>
                  </a:cubicBezTo>
                  <a:cubicBezTo>
                    <a:pt x="2798" y="7942"/>
                    <a:pt x="2727" y="7657"/>
                    <a:pt x="2846" y="7454"/>
                  </a:cubicBezTo>
                  <a:cubicBezTo>
                    <a:pt x="2929" y="7323"/>
                    <a:pt x="3072" y="7240"/>
                    <a:pt x="3167" y="7121"/>
                  </a:cubicBezTo>
                  <a:cubicBezTo>
                    <a:pt x="3227" y="7026"/>
                    <a:pt x="3262" y="6930"/>
                    <a:pt x="3274" y="6823"/>
                  </a:cubicBezTo>
                  <a:cubicBezTo>
                    <a:pt x="3167" y="6633"/>
                    <a:pt x="3024" y="6478"/>
                    <a:pt x="2858" y="6335"/>
                  </a:cubicBezTo>
                  <a:cubicBezTo>
                    <a:pt x="2667" y="6192"/>
                    <a:pt x="2667" y="5918"/>
                    <a:pt x="2858" y="5775"/>
                  </a:cubicBezTo>
                  <a:cubicBezTo>
                    <a:pt x="3191" y="5513"/>
                    <a:pt x="3417" y="5121"/>
                    <a:pt x="3477" y="4668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20021" y="3246773"/>
              <a:ext cx="417670" cy="886231"/>
            </a:xfrm>
            <a:custGeom>
              <a:avLst/>
              <a:gdLst/>
              <a:ahLst/>
              <a:cxnLst/>
              <a:rect l="l" t="t" r="r" b="b"/>
              <a:pathLst>
                <a:path w="4192" h="8895" extrusionOk="0">
                  <a:moveTo>
                    <a:pt x="4025" y="191"/>
                  </a:moveTo>
                  <a:lnTo>
                    <a:pt x="3465" y="4739"/>
                  </a:lnTo>
                  <a:cubicBezTo>
                    <a:pt x="3418" y="5156"/>
                    <a:pt x="3204" y="5525"/>
                    <a:pt x="2870" y="5787"/>
                  </a:cubicBezTo>
                  <a:cubicBezTo>
                    <a:pt x="2763" y="5870"/>
                    <a:pt x="2703" y="6001"/>
                    <a:pt x="2703" y="6132"/>
                  </a:cubicBezTo>
                  <a:cubicBezTo>
                    <a:pt x="2703" y="6263"/>
                    <a:pt x="2763" y="6394"/>
                    <a:pt x="2870" y="6477"/>
                  </a:cubicBezTo>
                  <a:cubicBezTo>
                    <a:pt x="3025" y="6596"/>
                    <a:pt x="3156" y="6739"/>
                    <a:pt x="3263" y="6918"/>
                  </a:cubicBezTo>
                  <a:cubicBezTo>
                    <a:pt x="3251" y="7013"/>
                    <a:pt x="3215" y="7085"/>
                    <a:pt x="3180" y="7144"/>
                  </a:cubicBezTo>
                  <a:cubicBezTo>
                    <a:pt x="3144" y="7192"/>
                    <a:pt x="3084" y="7239"/>
                    <a:pt x="3037" y="7287"/>
                  </a:cubicBezTo>
                  <a:cubicBezTo>
                    <a:pt x="2965" y="7347"/>
                    <a:pt x="2906" y="7406"/>
                    <a:pt x="2858" y="7489"/>
                  </a:cubicBezTo>
                  <a:cubicBezTo>
                    <a:pt x="2775" y="7609"/>
                    <a:pt x="2775" y="7751"/>
                    <a:pt x="2763" y="7882"/>
                  </a:cubicBezTo>
                  <a:cubicBezTo>
                    <a:pt x="2751" y="8001"/>
                    <a:pt x="2739" y="8109"/>
                    <a:pt x="2692" y="8192"/>
                  </a:cubicBezTo>
                  <a:cubicBezTo>
                    <a:pt x="2680" y="8216"/>
                    <a:pt x="2668" y="8240"/>
                    <a:pt x="2644" y="8263"/>
                  </a:cubicBezTo>
                  <a:cubicBezTo>
                    <a:pt x="2620" y="8323"/>
                    <a:pt x="2584" y="8370"/>
                    <a:pt x="2561" y="8442"/>
                  </a:cubicBezTo>
                  <a:cubicBezTo>
                    <a:pt x="2549" y="8490"/>
                    <a:pt x="2549" y="8537"/>
                    <a:pt x="2561" y="8585"/>
                  </a:cubicBezTo>
                  <a:cubicBezTo>
                    <a:pt x="2561" y="8609"/>
                    <a:pt x="2561" y="8644"/>
                    <a:pt x="2549" y="8668"/>
                  </a:cubicBezTo>
                  <a:cubicBezTo>
                    <a:pt x="2549" y="8692"/>
                    <a:pt x="2537" y="8728"/>
                    <a:pt x="2513" y="8740"/>
                  </a:cubicBezTo>
                  <a:lnTo>
                    <a:pt x="2501" y="8740"/>
                  </a:lnTo>
                  <a:cubicBezTo>
                    <a:pt x="2477" y="8740"/>
                    <a:pt x="2465" y="8704"/>
                    <a:pt x="2442" y="8680"/>
                  </a:cubicBezTo>
                  <a:cubicBezTo>
                    <a:pt x="2430" y="8668"/>
                    <a:pt x="2430" y="8656"/>
                    <a:pt x="2418" y="8644"/>
                  </a:cubicBezTo>
                  <a:cubicBezTo>
                    <a:pt x="2311" y="8513"/>
                    <a:pt x="2156" y="8478"/>
                    <a:pt x="2001" y="8430"/>
                  </a:cubicBezTo>
                  <a:cubicBezTo>
                    <a:pt x="1894" y="8406"/>
                    <a:pt x="1787" y="8370"/>
                    <a:pt x="1703" y="8311"/>
                  </a:cubicBezTo>
                  <a:cubicBezTo>
                    <a:pt x="1608" y="8240"/>
                    <a:pt x="1560" y="8109"/>
                    <a:pt x="1501" y="7978"/>
                  </a:cubicBezTo>
                  <a:cubicBezTo>
                    <a:pt x="1453" y="7859"/>
                    <a:pt x="1406" y="7728"/>
                    <a:pt x="1310" y="7632"/>
                  </a:cubicBezTo>
                  <a:cubicBezTo>
                    <a:pt x="1179" y="7489"/>
                    <a:pt x="1001" y="7442"/>
                    <a:pt x="822" y="7382"/>
                  </a:cubicBezTo>
                  <a:cubicBezTo>
                    <a:pt x="763" y="7370"/>
                    <a:pt x="691" y="7347"/>
                    <a:pt x="632" y="7323"/>
                  </a:cubicBezTo>
                  <a:cubicBezTo>
                    <a:pt x="572" y="7299"/>
                    <a:pt x="489" y="7263"/>
                    <a:pt x="417" y="7228"/>
                  </a:cubicBezTo>
                  <a:cubicBezTo>
                    <a:pt x="513" y="6930"/>
                    <a:pt x="691" y="6668"/>
                    <a:pt x="941" y="6477"/>
                  </a:cubicBezTo>
                  <a:cubicBezTo>
                    <a:pt x="1060" y="6394"/>
                    <a:pt x="1120" y="6263"/>
                    <a:pt x="1120" y="6132"/>
                  </a:cubicBezTo>
                  <a:cubicBezTo>
                    <a:pt x="1120" y="6001"/>
                    <a:pt x="1048" y="5870"/>
                    <a:pt x="941" y="5787"/>
                  </a:cubicBezTo>
                  <a:cubicBezTo>
                    <a:pt x="608" y="5537"/>
                    <a:pt x="406" y="5156"/>
                    <a:pt x="346" y="4739"/>
                  </a:cubicBezTo>
                  <a:lnTo>
                    <a:pt x="156" y="3156"/>
                  </a:lnTo>
                  <a:cubicBezTo>
                    <a:pt x="203" y="3132"/>
                    <a:pt x="239" y="3108"/>
                    <a:pt x="286" y="3084"/>
                  </a:cubicBezTo>
                  <a:cubicBezTo>
                    <a:pt x="489" y="2977"/>
                    <a:pt x="703" y="2870"/>
                    <a:pt x="846" y="2679"/>
                  </a:cubicBezTo>
                  <a:cubicBezTo>
                    <a:pt x="894" y="2620"/>
                    <a:pt x="929" y="2548"/>
                    <a:pt x="977" y="2477"/>
                  </a:cubicBezTo>
                  <a:cubicBezTo>
                    <a:pt x="1037" y="2382"/>
                    <a:pt x="1084" y="2275"/>
                    <a:pt x="1168" y="2215"/>
                  </a:cubicBezTo>
                  <a:cubicBezTo>
                    <a:pt x="1251" y="2155"/>
                    <a:pt x="1358" y="2120"/>
                    <a:pt x="1465" y="2096"/>
                  </a:cubicBezTo>
                  <a:cubicBezTo>
                    <a:pt x="1584" y="2060"/>
                    <a:pt x="1715" y="2036"/>
                    <a:pt x="1810" y="1953"/>
                  </a:cubicBezTo>
                  <a:cubicBezTo>
                    <a:pt x="1930" y="1870"/>
                    <a:pt x="1989" y="1751"/>
                    <a:pt x="2049" y="1632"/>
                  </a:cubicBezTo>
                  <a:cubicBezTo>
                    <a:pt x="2096" y="1536"/>
                    <a:pt x="2144" y="1453"/>
                    <a:pt x="2215" y="1382"/>
                  </a:cubicBezTo>
                  <a:cubicBezTo>
                    <a:pt x="2311" y="1298"/>
                    <a:pt x="2430" y="1251"/>
                    <a:pt x="2561" y="1203"/>
                  </a:cubicBezTo>
                  <a:cubicBezTo>
                    <a:pt x="2620" y="1179"/>
                    <a:pt x="2680" y="1155"/>
                    <a:pt x="2727" y="1132"/>
                  </a:cubicBezTo>
                  <a:cubicBezTo>
                    <a:pt x="2989" y="1024"/>
                    <a:pt x="3192" y="834"/>
                    <a:pt x="3394" y="655"/>
                  </a:cubicBezTo>
                  <a:cubicBezTo>
                    <a:pt x="3465" y="584"/>
                    <a:pt x="3549" y="512"/>
                    <a:pt x="3620" y="441"/>
                  </a:cubicBezTo>
                  <a:cubicBezTo>
                    <a:pt x="3751" y="334"/>
                    <a:pt x="3894" y="250"/>
                    <a:pt x="4025" y="191"/>
                  </a:cubicBezTo>
                  <a:close/>
                  <a:moveTo>
                    <a:pt x="4096" y="0"/>
                  </a:moveTo>
                  <a:cubicBezTo>
                    <a:pt x="3906" y="60"/>
                    <a:pt x="3715" y="179"/>
                    <a:pt x="3525" y="334"/>
                  </a:cubicBezTo>
                  <a:cubicBezTo>
                    <a:pt x="3442" y="393"/>
                    <a:pt x="3370" y="465"/>
                    <a:pt x="3299" y="536"/>
                  </a:cubicBezTo>
                  <a:cubicBezTo>
                    <a:pt x="3096" y="727"/>
                    <a:pt x="2906" y="893"/>
                    <a:pt x="2668" y="1001"/>
                  </a:cubicBezTo>
                  <a:cubicBezTo>
                    <a:pt x="2620" y="1024"/>
                    <a:pt x="2561" y="1036"/>
                    <a:pt x="2513" y="1060"/>
                  </a:cubicBezTo>
                  <a:cubicBezTo>
                    <a:pt x="2370" y="1108"/>
                    <a:pt x="2227" y="1167"/>
                    <a:pt x="2108" y="1274"/>
                  </a:cubicBezTo>
                  <a:cubicBezTo>
                    <a:pt x="2025" y="1358"/>
                    <a:pt x="1965" y="1453"/>
                    <a:pt x="1918" y="1560"/>
                  </a:cubicBezTo>
                  <a:cubicBezTo>
                    <a:pt x="1858" y="1667"/>
                    <a:pt x="1810" y="1763"/>
                    <a:pt x="1727" y="1834"/>
                  </a:cubicBezTo>
                  <a:cubicBezTo>
                    <a:pt x="1644" y="1894"/>
                    <a:pt x="1537" y="1917"/>
                    <a:pt x="1429" y="1953"/>
                  </a:cubicBezTo>
                  <a:cubicBezTo>
                    <a:pt x="1310" y="1977"/>
                    <a:pt x="1191" y="2013"/>
                    <a:pt x="1084" y="2096"/>
                  </a:cubicBezTo>
                  <a:cubicBezTo>
                    <a:pt x="977" y="2179"/>
                    <a:pt x="906" y="2286"/>
                    <a:pt x="846" y="2405"/>
                  </a:cubicBezTo>
                  <a:cubicBezTo>
                    <a:pt x="810" y="2465"/>
                    <a:pt x="775" y="2536"/>
                    <a:pt x="727" y="2584"/>
                  </a:cubicBezTo>
                  <a:cubicBezTo>
                    <a:pt x="608" y="2751"/>
                    <a:pt x="417" y="2846"/>
                    <a:pt x="227" y="2941"/>
                  </a:cubicBezTo>
                  <a:cubicBezTo>
                    <a:pt x="167" y="2977"/>
                    <a:pt x="96" y="3013"/>
                    <a:pt x="36" y="3037"/>
                  </a:cubicBezTo>
                  <a:cubicBezTo>
                    <a:pt x="13" y="3060"/>
                    <a:pt x="1" y="3084"/>
                    <a:pt x="1" y="3120"/>
                  </a:cubicBezTo>
                  <a:lnTo>
                    <a:pt x="203" y="4751"/>
                  </a:lnTo>
                  <a:cubicBezTo>
                    <a:pt x="263" y="5215"/>
                    <a:pt x="489" y="5620"/>
                    <a:pt x="858" y="5906"/>
                  </a:cubicBezTo>
                  <a:cubicBezTo>
                    <a:pt x="929" y="5954"/>
                    <a:pt x="965" y="6037"/>
                    <a:pt x="965" y="6132"/>
                  </a:cubicBezTo>
                  <a:cubicBezTo>
                    <a:pt x="965" y="6215"/>
                    <a:pt x="929" y="6299"/>
                    <a:pt x="858" y="6358"/>
                  </a:cubicBezTo>
                  <a:cubicBezTo>
                    <a:pt x="560" y="6585"/>
                    <a:pt x="358" y="6894"/>
                    <a:pt x="263" y="7251"/>
                  </a:cubicBezTo>
                  <a:cubicBezTo>
                    <a:pt x="251" y="7287"/>
                    <a:pt x="263" y="7323"/>
                    <a:pt x="298" y="7335"/>
                  </a:cubicBezTo>
                  <a:cubicBezTo>
                    <a:pt x="394" y="7382"/>
                    <a:pt x="501" y="7430"/>
                    <a:pt x="584" y="7466"/>
                  </a:cubicBezTo>
                  <a:cubicBezTo>
                    <a:pt x="644" y="7489"/>
                    <a:pt x="715" y="7501"/>
                    <a:pt x="787" y="7525"/>
                  </a:cubicBezTo>
                  <a:cubicBezTo>
                    <a:pt x="941" y="7573"/>
                    <a:pt x="1096" y="7620"/>
                    <a:pt x="1203" y="7739"/>
                  </a:cubicBezTo>
                  <a:cubicBezTo>
                    <a:pt x="1275" y="7811"/>
                    <a:pt x="1322" y="7918"/>
                    <a:pt x="1370" y="8037"/>
                  </a:cubicBezTo>
                  <a:cubicBezTo>
                    <a:pt x="1429" y="8180"/>
                    <a:pt x="1489" y="8323"/>
                    <a:pt x="1620" y="8430"/>
                  </a:cubicBezTo>
                  <a:cubicBezTo>
                    <a:pt x="1715" y="8513"/>
                    <a:pt x="1846" y="8537"/>
                    <a:pt x="1965" y="8573"/>
                  </a:cubicBezTo>
                  <a:cubicBezTo>
                    <a:pt x="2108" y="8609"/>
                    <a:pt x="2227" y="8644"/>
                    <a:pt x="2299" y="8740"/>
                  </a:cubicBezTo>
                  <a:cubicBezTo>
                    <a:pt x="2311" y="8751"/>
                    <a:pt x="2322" y="8751"/>
                    <a:pt x="2322" y="8763"/>
                  </a:cubicBezTo>
                  <a:cubicBezTo>
                    <a:pt x="2358" y="8811"/>
                    <a:pt x="2394" y="8871"/>
                    <a:pt x="2465" y="8882"/>
                  </a:cubicBezTo>
                  <a:cubicBezTo>
                    <a:pt x="2477" y="8882"/>
                    <a:pt x="2489" y="8894"/>
                    <a:pt x="2501" y="8894"/>
                  </a:cubicBezTo>
                  <a:cubicBezTo>
                    <a:pt x="2537" y="8894"/>
                    <a:pt x="2572" y="8882"/>
                    <a:pt x="2608" y="8859"/>
                  </a:cubicBezTo>
                  <a:cubicBezTo>
                    <a:pt x="2656" y="8823"/>
                    <a:pt x="2692" y="8763"/>
                    <a:pt x="2703" y="8692"/>
                  </a:cubicBezTo>
                  <a:cubicBezTo>
                    <a:pt x="2715" y="8656"/>
                    <a:pt x="2715" y="8609"/>
                    <a:pt x="2715" y="8573"/>
                  </a:cubicBezTo>
                  <a:cubicBezTo>
                    <a:pt x="2715" y="8537"/>
                    <a:pt x="2703" y="8501"/>
                    <a:pt x="2715" y="8478"/>
                  </a:cubicBezTo>
                  <a:cubicBezTo>
                    <a:pt x="2727" y="8430"/>
                    <a:pt x="2751" y="8394"/>
                    <a:pt x="2775" y="8347"/>
                  </a:cubicBezTo>
                  <a:cubicBezTo>
                    <a:pt x="2799" y="8323"/>
                    <a:pt x="2823" y="8287"/>
                    <a:pt x="2834" y="8263"/>
                  </a:cubicBezTo>
                  <a:cubicBezTo>
                    <a:pt x="2894" y="8144"/>
                    <a:pt x="2906" y="8013"/>
                    <a:pt x="2918" y="7894"/>
                  </a:cubicBezTo>
                  <a:cubicBezTo>
                    <a:pt x="2918" y="7775"/>
                    <a:pt x="2930" y="7656"/>
                    <a:pt x="2989" y="7561"/>
                  </a:cubicBezTo>
                  <a:cubicBezTo>
                    <a:pt x="3025" y="7501"/>
                    <a:pt x="3084" y="7454"/>
                    <a:pt x="3144" y="7394"/>
                  </a:cubicBezTo>
                  <a:cubicBezTo>
                    <a:pt x="3192" y="7347"/>
                    <a:pt x="3251" y="7299"/>
                    <a:pt x="3299" y="7239"/>
                  </a:cubicBezTo>
                  <a:cubicBezTo>
                    <a:pt x="3370" y="7144"/>
                    <a:pt x="3406" y="7037"/>
                    <a:pt x="3418" y="6906"/>
                  </a:cubicBezTo>
                  <a:cubicBezTo>
                    <a:pt x="3418" y="6894"/>
                    <a:pt x="3418" y="6870"/>
                    <a:pt x="3406" y="6858"/>
                  </a:cubicBezTo>
                  <a:cubicBezTo>
                    <a:pt x="3299" y="6668"/>
                    <a:pt x="3144" y="6489"/>
                    <a:pt x="2965" y="6358"/>
                  </a:cubicBezTo>
                  <a:cubicBezTo>
                    <a:pt x="2894" y="6299"/>
                    <a:pt x="2858" y="6215"/>
                    <a:pt x="2858" y="6132"/>
                  </a:cubicBezTo>
                  <a:cubicBezTo>
                    <a:pt x="2858" y="6037"/>
                    <a:pt x="2894" y="5965"/>
                    <a:pt x="2965" y="5906"/>
                  </a:cubicBezTo>
                  <a:cubicBezTo>
                    <a:pt x="3334" y="5620"/>
                    <a:pt x="3561" y="5215"/>
                    <a:pt x="3620" y="4751"/>
                  </a:cubicBezTo>
                  <a:lnTo>
                    <a:pt x="4192" y="84"/>
                  </a:lnTo>
                  <a:cubicBezTo>
                    <a:pt x="4192" y="60"/>
                    <a:pt x="4180" y="36"/>
                    <a:pt x="4168" y="24"/>
                  </a:cubicBezTo>
                  <a:cubicBezTo>
                    <a:pt x="4144" y="0"/>
                    <a:pt x="4120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17994" y="4785326"/>
              <a:ext cx="584957" cy="268211"/>
            </a:xfrm>
            <a:custGeom>
              <a:avLst/>
              <a:gdLst/>
              <a:ahLst/>
              <a:cxnLst/>
              <a:rect l="l" t="t" r="r" b="b"/>
              <a:pathLst>
                <a:path w="5871" h="2692" extrusionOk="0">
                  <a:moveTo>
                    <a:pt x="3580" y="0"/>
                  </a:moveTo>
                  <a:cubicBezTo>
                    <a:pt x="3534" y="0"/>
                    <a:pt x="3488" y="13"/>
                    <a:pt x="3442" y="37"/>
                  </a:cubicBezTo>
                  <a:cubicBezTo>
                    <a:pt x="3037" y="263"/>
                    <a:pt x="3073" y="941"/>
                    <a:pt x="2656" y="1120"/>
                  </a:cubicBezTo>
                  <a:cubicBezTo>
                    <a:pt x="2465" y="1203"/>
                    <a:pt x="2239" y="1156"/>
                    <a:pt x="2037" y="1215"/>
                  </a:cubicBezTo>
                  <a:cubicBezTo>
                    <a:pt x="1775" y="1287"/>
                    <a:pt x="1608" y="1525"/>
                    <a:pt x="1382" y="1680"/>
                  </a:cubicBezTo>
                  <a:cubicBezTo>
                    <a:pt x="989" y="1953"/>
                    <a:pt x="429" y="1953"/>
                    <a:pt x="48" y="2239"/>
                  </a:cubicBezTo>
                  <a:lnTo>
                    <a:pt x="1" y="2692"/>
                  </a:lnTo>
                  <a:lnTo>
                    <a:pt x="5871" y="2692"/>
                  </a:lnTo>
                  <a:lnTo>
                    <a:pt x="5799" y="2144"/>
                  </a:lnTo>
                  <a:cubicBezTo>
                    <a:pt x="5704" y="2132"/>
                    <a:pt x="5609" y="2120"/>
                    <a:pt x="5525" y="2096"/>
                  </a:cubicBezTo>
                  <a:cubicBezTo>
                    <a:pt x="5371" y="2072"/>
                    <a:pt x="5216" y="1989"/>
                    <a:pt x="5144" y="1846"/>
                  </a:cubicBezTo>
                  <a:cubicBezTo>
                    <a:pt x="5061" y="1668"/>
                    <a:pt x="5132" y="1430"/>
                    <a:pt x="5001" y="1275"/>
                  </a:cubicBezTo>
                  <a:cubicBezTo>
                    <a:pt x="4811" y="1060"/>
                    <a:pt x="4370" y="1227"/>
                    <a:pt x="4216" y="977"/>
                  </a:cubicBezTo>
                  <a:cubicBezTo>
                    <a:pt x="4108" y="834"/>
                    <a:pt x="4180" y="572"/>
                    <a:pt x="4013" y="489"/>
                  </a:cubicBezTo>
                  <a:cubicBezTo>
                    <a:pt x="3966" y="453"/>
                    <a:pt x="3894" y="453"/>
                    <a:pt x="3835" y="429"/>
                  </a:cubicBezTo>
                  <a:cubicBezTo>
                    <a:pt x="3775" y="418"/>
                    <a:pt x="3716" y="370"/>
                    <a:pt x="3716" y="310"/>
                  </a:cubicBezTo>
                  <a:cubicBezTo>
                    <a:pt x="3716" y="263"/>
                    <a:pt x="3751" y="227"/>
                    <a:pt x="3763" y="179"/>
                  </a:cubicBezTo>
                  <a:cubicBezTo>
                    <a:pt x="3787" y="108"/>
                    <a:pt x="3727" y="37"/>
                    <a:pt x="3656" y="13"/>
                  </a:cubicBezTo>
                  <a:cubicBezTo>
                    <a:pt x="3631" y="4"/>
                    <a:pt x="3605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10920" y="4778252"/>
              <a:ext cx="599105" cy="283554"/>
            </a:xfrm>
            <a:custGeom>
              <a:avLst/>
              <a:gdLst/>
              <a:ahLst/>
              <a:cxnLst/>
              <a:rect l="l" t="t" r="r" b="b"/>
              <a:pathLst>
                <a:path w="6013" h="2846" extrusionOk="0">
                  <a:moveTo>
                    <a:pt x="3651" y="145"/>
                  </a:moveTo>
                  <a:cubicBezTo>
                    <a:pt x="3668" y="145"/>
                    <a:pt x="3686" y="148"/>
                    <a:pt x="3703" y="155"/>
                  </a:cubicBezTo>
                  <a:cubicBezTo>
                    <a:pt x="3739" y="167"/>
                    <a:pt x="3775" y="203"/>
                    <a:pt x="3763" y="238"/>
                  </a:cubicBezTo>
                  <a:cubicBezTo>
                    <a:pt x="3763" y="250"/>
                    <a:pt x="3751" y="262"/>
                    <a:pt x="3751" y="274"/>
                  </a:cubicBezTo>
                  <a:cubicBezTo>
                    <a:pt x="3739" y="298"/>
                    <a:pt x="3715" y="334"/>
                    <a:pt x="3715" y="381"/>
                  </a:cubicBezTo>
                  <a:cubicBezTo>
                    <a:pt x="3715" y="477"/>
                    <a:pt x="3798" y="548"/>
                    <a:pt x="3894" y="572"/>
                  </a:cubicBezTo>
                  <a:cubicBezTo>
                    <a:pt x="3906" y="584"/>
                    <a:pt x="3929" y="584"/>
                    <a:pt x="3953" y="596"/>
                  </a:cubicBezTo>
                  <a:cubicBezTo>
                    <a:pt x="3989" y="596"/>
                    <a:pt x="4025" y="608"/>
                    <a:pt x="4048" y="619"/>
                  </a:cubicBezTo>
                  <a:cubicBezTo>
                    <a:pt x="4108" y="655"/>
                    <a:pt x="4120" y="727"/>
                    <a:pt x="4132" y="834"/>
                  </a:cubicBezTo>
                  <a:cubicBezTo>
                    <a:pt x="4156" y="917"/>
                    <a:pt x="4168" y="1012"/>
                    <a:pt x="4215" y="1096"/>
                  </a:cubicBezTo>
                  <a:cubicBezTo>
                    <a:pt x="4322" y="1239"/>
                    <a:pt x="4501" y="1262"/>
                    <a:pt x="4668" y="1274"/>
                  </a:cubicBezTo>
                  <a:cubicBezTo>
                    <a:pt x="4810" y="1298"/>
                    <a:pt x="4941" y="1310"/>
                    <a:pt x="5013" y="1393"/>
                  </a:cubicBezTo>
                  <a:cubicBezTo>
                    <a:pt x="5072" y="1465"/>
                    <a:pt x="5072" y="1560"/>
                    <a:pt x="5084" y="1667"/>
                  </a:cubicBezTo>
                  <a:cubicBezTo>
                    <a:pt x="5096" y="1762"/>
                    <a:pt x="5096" y="1858"/>
                    <a:pt x="5144" y="1953"/>
                  </a:cubicBezTo>
                  <a:cubicBezTo>
                    <a:pt x="5239" y="2132"/>
                    <a:pt x="5430" y="2215"/>
                    <a:pt x="5584" y="2251"/>
                  </a:cubicBezTo>
                  <a:cubicBezTo>
                    <a:pt x="5644" y="2263"/>
                    <a:pt x="5703" y="2274"/>
                    <a:pt x="5775" y="2286"/>
                  </a:cubicBezTo>
                  <a:lnTo>
                    <a:pt x="5799" y="2286"/>
                  </a:lnTo>
                  <a:lnTo>
                    <a:pt x="5858" y="2691"/>
                  </a:lnTo>
                  <a:lnTo>
                    <a:pt x="155" y="2691"/>
                  </a:lnTo>
                  <a:lnTo>
                    <a:pt x="191" y="2346"/>
                  </a:lnTo>
                  <a:cubicBezTo>
                    <a:pt x="369" y="2227"/>
                    <a:pt x="584" y="2167"/>
                    <a:pt x="810" y="2096"/>
                  </a:cubicBezTo>
                  <a:cubicBezTo>
                    <a:pt x="1036" y="2024"/>
                    <a:pt x="1286" y="1953"/>
                    <a:pt x="1489" y="1810"/>
                  </a:cubicBezTo>
                  <a:cubicBezTo>
                    <a:pt x="1572" y="1762"/>
                    <a:pt x="1643" y="1691"/>
                    <a:pt x="1715" y="1620"/>
                  </a:cubicBezTo>
                  <a:cubicBezTo>
                    <a:pt x="1846" y="1512"/>
                    <a:pt x="1977" y="1393"/>
                    <a:pt x="2120" y="1358"/>
                  </a:cubicBezTo>
                  <a:cubicBezTo>
                    <a:pt x="2203" y="1334"/>
                    <a:pt x="2298" y="1322"/>
                    <a:pt x="2382" y="1322"/>
                  </a:cubicBezTo>
                  <a:cubicBezTo>
                    <a:pt x="2501" y="1322"/>
                    <a:pt x="2632" y="1322"/>
                    <a:pt x="2751" y="1262"/>
                  </a:cubicBezTo>
                  <a:cubicBezTo>
                    <a:pt x="2989" y="1155"/>
                    <a:pt x="3096" y="917"/>
                    <a:pt x="3203" y="679"/>
                  </a:cubicBezTo>
                  <a:cubicBezTo>
                    <a:pt x="3286" y="465"/>
                    <a:pt x="3370" y="274"/>
                    <a:pt x="3548" y="179"/>
                  </a:cubicBezTo>
                  <a:cubicBezTo>
                    <a:pt x="3574" y="162"/>
                    <a:pt x="3611" y="145"/>
                    <a:pt x="3651" y="145"/>
                  </a:cubicBezTo>
                  <a:close/>
                  <a:moveTo>
                    <a:pt x="3664" y="0"/>
                  </a:moveTo>
                  <a:cubicBezTo>
                    <a:pt x="3604" y="0"/>
                    <a:pt x="3540" y="16"/>
                    <a:pt x="3477" y="48"/>
                  </a:cubicBezTo>
                  <a:cubicBezTo>
                    <a:pt x="3263" y="167"/>
                    <a:pt x="3156" y="405"/>
                    <a:pt x="3060" y="619"/>
                  </a:cubicBezTo>
                  <a:cubicBezTo>
                    <a:pt x="2965" y="846"/>
                    <a:pt x="2882" y="1048"/>
                    <a:pt x="2691" y="1131"/>
                  </a:cubicBezTo>
                  <a:cubicBezTo>
                    <a:pt x="2608" y="1167"/>
                    <a:pt x="2501" y="1179"/>
                    <a:pt x="2382" y="1179"/>
                  </a:cubicBezTo>
                  <a:cubicBezTo>
                    <a:pt x="2286" y="1179"/>
                    <a:pt x="2191" y="1179"/>
                    <a:pt x="2084" y="1215"/>
                  </a:cubicBezTo>
                  <a:cubicBezTo>
                    <a:pt x="1905" y="1262"/>
                    <a:pt x="1762" y="1393"/>
                    <a:pt x="1620" y="1512"/>
                  </a:cubicBezTo>
                  <a:cubicBezTo>
                    <a:pt x="1548" y="1584"/>
                    <a:pt x="1489" y="1643"/>
                    <a:pt x="1417" y="1691"/>
                  </a:cubicBezTo>
                  <a:cubicBezTo>
                    <a:pt x="1227" y="1822"/>
                    <a:pt x="989" y="1893"/>
                    <a:pt x="774" y="1965"/>
                  </a:cubicBezTo>
                  <a:cubicBezTo>
                    <a:pt x="536" y="2024"/>
                    <a:pt x="286" y="2108"/>
                    <a:pt x="84" y="2251"/>
                  </a:cubicBezTo>
                  <a:cubicBezTo>
                    <a:pt x="72" y="2263"/>
                    <a:pt x="60" y="2274"/>
                    <a:pt x="60" y="2298"/>
                  </a:cubicBezTo>
                  <a:lnTo>
                    <a:pt x="0" y="2763"/>
                  </a:lnTo>
                  <a:cubicBezTo>
                    <a:pt x="0" y="2786"/>
                    <a:pt x="0" y="2798"/>
                    <a:pt x="12" y="2822"/>
                  </a:cubicBezTo>
                  <a:cubicBezTo>
                    <a:pt x="24" y="2834"/>
                    <a:pt x="48" y="2846"/>
                    <a:pt x="72" y="2846"/>
                  </a:cubicBezTo>
                  <a:lnTo>
                    <a:pt x="5942" y="2846"/>
                  </a:lnTo>
                  <a:cubicBezTo>
                    <a:pt x="5965" y="2846"/>
                    <a:pt x="5977" y="2834"/>
                    <a:pt x="6001" y="2822"/>
                  </a:cubicBezTo>
                  <a:cubicBezTo>
                    <a:pt x="6013" y="2810"/>
                    <a:pt x="6013" y="2786"/>
                    <a:pt x="6013" y="2763"/>
                  </a:cubicBezTo>
                  <a:lnTo>
                    <a:pt x="5942" y="2215"/>
                  </a:lnTo>
                  <a:cubicBezTo>
                    <a:pt x="5942" y="2179"/>
                    <a:pt x="5918" y="2155"/>
                    <a:pt x="5882" y="2155"/>
                  </a:cubicBezTo>
                  <a:lnTo>
                    <a:pt x="5799" y="2143"/>
                  </a:lnTo>
                  <a:cubicBezTo>
                    <a:pt x="5739" y="2132"/>
                    <a:pt x="5668" y="2120"/>
                    <a:pt x="5608" y="2108"/>
                  </a:cubicBezTo>
                  <a:cubicBezTo>
                    <a:pt x="5513" y="2084"/>
                    <a:pt x="5346" y="2024"/>
                    <a:pt x="5275" y="1893"/>
                  </a:cubicBezTo>
                  <a:cubicBezTo>
                    <a:pt x="5251" y="1822"/>
                    <a:pt x="5239" y="1739"/>
                    <a:pt x="5239" y="1655"/>
                  </a:cubicBezTo>
                  <a:cubicBezTo>
                    <a:pt x="5227" y="1536"/>
                    <a:pt x="5215" y="1405"/>
                    <a:pt x="5132" y="1298"/>
                  </a:cubicBezTo>
                  <a:cubicBezTo>
                    <a:pt x="5013" y="1167"/>
                    <a:pt x="4846" y="1155"/>
                    <a:pt x="4691" y="1131"/>
                  </a:cubicBezTo>
                  <a:cubicBezTo>
                    <a:pt x="4537" y="1120"/>
                    <a:pt x="4406" y="1108"/>
                    <a:pt x="4346" y="1012"/>
                  </a:cubicBezTo>
                  <a:cubicBezTo>
                    <a:pt x="4310" y="965"/>
                    <a:pt x="4299" y="893"/>
                    <a:pt x="4287" y="810"/>
                  </a:cubicBezTo>
                  <a:cubicBezTo>
                    <a:pt x="4263" y="703"/>
                    <a:pt x="4251" y="560"/>
                    <a:pt x="4132" y="489"/>
                  </a:cubicBezTo>
                  <a:cubicBezTo>
                    <a:pt x="4084" y="465"/>
                    <a:pt x="4025" y="453"/>
                    <a:pt x="3989" y="453"/>
                  </a:cubicBezTo>
                  <a:cubicBezTo>
                    <a:pt x="3965" y="441"/>
                    <a:pt x="3941" y="441"/>
                    <a:pt x="3929" y="441"/>
                  </a:cubicBezTo>
                  <a:cubicBezTo>
                    <a:pt x="3894" y="429"/>
                    <a:pt x="3858" y="405"/>
                    <a:pt x="3858" y="381"/>
                  </a:cubicBezTo>
                  <a:cubicBezTo>
                    <a:pt x="3870" y="381"/>
                    <a:pt x="3870" y="358"/>
                    <a:pt x="3882" y="346"/>
                  </a:cubicBezTo>
                  <a:cubicBezTo>
                    <a:pt x="3894" y="322"/>
                    <a:pt x="3906" y="298"/>
                    <a:pt x="3906" y="274"/>
                  </a:cubicBezTo>
                  <a:cubicBezTo>
                    <a:pt x="3941" y="167"/>
                    <a:pt x="3870" y="48"/>
                    <a:pt x="3751" y="12"/>
                  </a:cubicBezTo>
                  <a:cubicBezTo>
                    <a:pt x="3723" y="4"/>
                    <a:pt x="3694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665623" y="4172077"/>
              <a:ext cx="29691" cy="30886"/>
            </a:xfrm>
            <a:custGeom>
              <a:avLst/>
              <a:gdLst/>
              <a:ahLst/>
              <a:cxnLst/>
              <a:rect l="l" t="t" r="r" b="b"/>
              <a:pathLst>
                <a:path w="298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8" y="310"/>
                    <a:pt x="298" y="238"/>
                    <a:pt x="298" y="155"/>
                  </a:cubicBez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658449" y="4164903"/>
              <a:ext cx="45234" cy="45233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27" y="156"/>
                  </a:moveTo>
                  <a:cubicBezTo>
                    <a:pt x="263" y="156"/>
                    <a:pt x="299" y="191"/>
                    <a:pt x="299" y="227"/>
                  </a:cubicBezTo>
                  <a:cubicBezTo>
                    <a:pt x="299" y="275"/>
                    <a:pt x="263" y="310"/>
                    <a:pt x="227" y="310"/>
                  </a:cubicBezTo>
                  <a:cubicBezTo>
                    <a:pt x="179" y="310"/>
                    <a:pt x="144" y="275"/>
                    <a:pt x="144" y="227"/>
                  </a:cubicBezTo>
                  <a:cubicBezTo>
                    <a:pt x="144" y="191"/>
                    <a:pt x="179" y="156"/>
                    <a:pt x="227" y="156"/>
                  </a:cubicBezTo>
                  <a:close/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46"/>
                    <a:pt x="96" y="453"/>
                    <a:pt x="227" y="453"/>
                  </a:cubicBezTo>
                  <a:cubicBezTo>
                    <a:pt x="346" y="453"/>
                    <a:pt x="453" y="358"/>
                    <a:pt x="453" y="227"/>
                  </a:cubicBezTo>
                  <a:cubicBezTo>
                    <a:pt x="453" y="108"/>
                    <a:pt x="34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618196" y="4312063"/>
              <a:ext cx="52209" cy="52307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609827" y="4304889"/>
              <a:ext cx="67752" cy="67750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6" y="144"/>
                  </a:moveTo>
                  <a:cubicBezTo>
                    <a:pt x="453" y="144"/>
                    <a:pt x="537" y="227"/>
                    <a:pt x="537" y="334"/>
                  </a:cubicBezTo>
                  <a:cubicBezTo>
                    <a:pt x="537" y="441"/>
                    <a:pt x="453" y="525"/>
                    <a:pt x="346" y="525"/>
                  </a:cubicBezTo>
                  <a:cubicBezTo>
                    <a:pt x="239" y="525"/>
                    <a:pt x="156" y="441"/>
                    <a:pt x="156" y="334"/>
                  </a:cubicBezTo>
                  <a:cubicBezTo>
                    <a:pt x="156" y="227"/>
                    <a:pt x="239" y="144"/>
                    <a:pt x="346" y="144"/>
                  </a:cubicBezTo>
                  <a:close/>
                  <a:moveTo>
                    <a:pt x="346" y="1"/>
                  </a:moveTo>
                  <a:cubicBezTo>
                    <a:pt x="156" y="1"/>
                    <a:pt x="1" y="144"/>
                    <a:pt x="1" y="334"/>
                  </a:cubicBezTo>
                  <a:cubicBezTo>
                    <a:pt x="1" y="525"/>
                    <a:pt x="156" y="679"/>
                    <a:pt x="346" y="679"/>
                  </a:cubicBezTo>
                  <a:cubicBezTo>
                    <a:pt x="537" y="679"/>
                    <a:pt x="679" y="525"/>
                    <a:pt x="679" y="334"/>
                  </a:cubicBezTo>
                  <a:cubicBezTo>
                    <a:pt x="679" y="144"/>
                    <a:pt x="53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628857" y="4436606"/>
              <a:ext cx="52308" cy="52307"/>
            </a:xfrm>
            <a:custGeom>
              <a:avLst/>
              <a:gdLst/>
              <a:ahLst/>
              <a:cxnLst/>
              <a:rect l="l" t="t" r="r" b="b"/>
              <a:pathLst>
                <a:path w="525" h="525" extrusionOk="0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5"/>
                    <a:pt x="119" y="524"/>
                    <a:pt x="262" y="524"/>
                  </a:cubicBezTo>
                  <a:cubicBezTo>
                    <a:pt x="405" y="524"/>
                    <a:pt x="524" y="405"/>
                    <a:pt x="524" y="262"/>
                  </a:cubicBezTo>
                  <a:cubicBezTo>
                    <a:pt x="524" y="119"/>
                    <a:pt x="405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621684" y="4429432"/>
              <a:ext cx="66556" cy="66555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44"/>
                  </a:moveTo>
                  <a:cubicBezTo>
                    <a:pt x="441" y="144"/>
                    <a:pt x="525" y="227"/>
                    <a:pt x="525" y="334"/>
                  </a:cubicBezTo>
                  <a:cubicBezTo>
                    <a:pt x="525" y="441"/>
                    <a:pt x="441" y="525"/>
                    <a:pt x="334" y="525"/>
                  </a:cubicBezTo>
                  <a:cubicBezTo>
                    <a:pt x="227" y="525"/>
                    <a:pt x="144" y="441"/>
                    <a:pt x="144" y="334"/>
                  </a:cubicBezTo>
                  <a:cubicBezTo>
                    <a:pt x="144" y="227"/>
                    <a:pt x="227" y="144"/>
                    <a:pt x="334" y="144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25"/>
                    <a:pt x="144" y="668"/>
                    <a:pt x="334" y="668"/>
                  </a:cubicBezTo>
                  <a:cubicBezTo>
                    <a:pt x="525" y="668"/>
                    <a:pt x="668" y="525"/>
                    <a:pt x="668" y="334"/>
                  </a:cubicBez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606340" y="4730826"/>
              <a:ext cx="43939" cy="43938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5"/>
                    <a:pt x="107" y="441"/>
                    <a:pt x="226" y="441"/>
                  </a:cubicBezTo>
                  <a:cubicBezTo>
                    <a:pt x="345" y="441"/>
                    <a:pt x="441" y="345"/>
                    <a:pt x="441" y="226"/>
                  </a:cubicBezTo>
                  <a:cubicBezTo>
                    <a:pt x="441" y="107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599166" y="4723652"/>
              <a:ext cx="59382" cy="5828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55"/>
                  </a:moveTo>
                  <a:cubicBezTo>
                    <a:pt x="382" y="155"/>
                    <a:pt x="441" y="215"/>
                    <a:pt x="441" y="298"/>
                  </a:cubicBezTo>
                  <a:cubicBezTo>
                    <a:pt x="441" y="382"/>
                    <a:pt x="382" y="441"/>
                    <a:pt x="298" y="441"/>
                  </a:cubicBezTo>
                  <a:cubicBezTo>
                    <a:pt x="215" y="441"/>
                    <a:pt x="155" y="382"/>
                    <a:pt x="155" y="298"/>
                  </a:cubicBezTo>
                  <a:cubicBezTo>
                    <a:pt x="155" y="215"/>
                    <a:pt x="215" y="155"/>
                    <a:pt x="298" y="155"/>
                  </a:cubicBezTo>
                  <a:close/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53" y="584"/>
                    <a:pt x="596" y="453"/>
                    <a:pt x="596" y="298"/>
                  </a:cubicBezTo>
                  <a:cubicBezTo>
                    <a:pt x="596" y="132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565987" y="3574171"/>
              <a:ext cx="33278" cy="32082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62" y="322"/>
                    <a:pt x="334" y="251"/>
                    <a:pt x="334" y="155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558813" y="3565902"/>
              <a:ext cx="47526" cy="475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155"/>
                  </a:moveTo>
                  <a:cubicBezTo>
                    <a:pt x="287" y="155"/>
                    <a:pt x="322" y="191"/>
                    <a:pt x="322" y="238"/>
                  </a:cubicBezTo>
                  <a:cubicBezTo>
                    <a:pt x="322" y="298"/>
                    <a:pt x="287" y="334"/>
                    <a:pt x="239" y="334"/>
                  </a:cubicBezTo>
                  <a:cubicBezTo>
                    <a:pt x="191" y="334"/>
                    <a:pt x="156" y="298"/>
                    <a:pt x="156" y="238"/>
                  </a:cubicBezTo>
                  <a:cubicBezTo>
                    <a:pt x="156" y="191"/>
                    <a:pt x="191" y="155"/>
                    <a:pt x="239" y="155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69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627662" y="3671414"/>
              <a:ext cx="76022" cy="77215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62" y="608"/>
                    <a:pt x="762" y="394"/>
                  </a:cubicBezTo>
                  <a:cubicBezTo>
                    <a:pt x="762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620488" y="3664340"/>
              <a:ext cx="91465" cy="91463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3" y="155"/>
                  </a:moveTo>
                  <a:cubicBezTo>
                    <a:pt x="632" y="155"/>
                    <a:pt x="763" y="286"/>
                    <a:pt x="763" y="465"/>
                  </a:cubicBezTo>
                  <a:cubicBezTo>
                    <a:pt x="763" y="631"/>
                    <a:pt x="620" y="774"/>
                    <a:pt x="453" y="774"/>
                  </a:cubicBezTo>
                  <a:cubicBezTo>
                    <a:pt x="287" y="774"/>
                    <a:pt x="144" y="631"/>
                    <a:pt x="144" y="465"/>
                  </a:cubicBezTo>
                  <a:cubicBezTo>
                    <a:pt x="144" y="286"/>
                    <a:pt x="287" y="155"/>
                    <a:pt x="453" y="155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5"/>
                    <a:pt x="1" y="465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65"/>
                  </a:cubicBezTo>
                  <a:cubicBezTo>
                    <a:pt x="918" y="215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528026" y="4950220"/>
              <a:ext cx="32082" cy="32181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56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520852" y="4943146"/>
              <a:ext cx="47526" cy="46329"/>
            </a:xfrm>
            <a:custGeom>
              <a:avLst/>
              <a:gdLst/>
              <a:ahLst/>
              <a:cxnLst/>
              <a:rect l="l" t="t" r="r" b="b"/>
              <a:pathLst>
                <a:path w="477" h="465" extrusionOk="0">
                  <a:moveTo>
                    <a:pt x="239" y="143"/>
                  </a:moveTo>
                  <a:cubicBezTo>
                    <a:pt x="287" y="143"/>
                    <a:pt x="322" y="179"/>
                    <a:pt x="322" y="238"/>
                  </a:cubicBezTo>
                  <a:cubicBezTo>
                    <a:pt x="322" y="286"/>
                    <a:pt x="287" y="322"/>
                    <a:pt x="239" y="322"/>
                  </a:cubicBezTo>
                  <a:cubicBezTo>
                    <a:pt x="191" y="322"/>
                    <a:pt x="144" y="286"/>
                    <a:pt x="144" y="238"/>
                  </a:cubicBezTo>
                  <a:cubicBezTo>
                    <a:pt x="144" y="179"/>
                    <a:pt x="191" y="143"/>
                    <a:pt x="239" y="143"/>
                  </a:cubicBezTo>
                  <a:close/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70" y="465"/>
                    <a:pt x="477" y="358"/>
                    <a:pt x="465" y="238"/>
                  </a:cubicBezTo>
                  <a:cubicBezTo>
                    <a:pt x="465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609827" y="4955003"/>
              <a:ext cx="65361" cy="64163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322" y="0"/>
                  </a:moveTo>
                  <a:cubicBezTo>
                    <a:pt x="156" y="0"/>
                    <a:pt x="1" y="143"/>
                    <a:pt x="1" y="322"/>
                  </a:cubicBezTo>
                  <a:cubicBezTo>
                    <a:pt x="1" y="500"/>
                    <a:pt x="156" y="643"/>
                    <a:pt x="322" y="643"/>
                  </a:cubicBezTo>
                  <a:cubicBezTo>
                    <a:pt x="501" y="643"/>
                    <a:pt x="656" y="500"/>
                    <a:pt x="656" y="322"/>
                  </a:cubicBezTo>
                  <a:cubicBezTo>
                    <a:pt x="656" y="143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602753" y="4947829"/>
              <a:ext cx="79509" cy="78411"/>
            </a:xfrm>
            <a:custGeom>
              <a:avLst/>
              <a:gdLst/>
              <a:ahLst/>
              <a:cxnLst/>
              <a:rect l="l" t="t" r="r" b="b"/>
              <a:pathLst>
                <a:path w="798" h="787" extrusionOk="0">
                  <a:moveTo>
                    <a:pt x="405" y="144"/>
                  </a:moveTo>
                  <a:cubicBezTo>
                    <a:pt x="536" y="144"/>
                    <a:pt x="655" y="251"/>
                    <a:pt x="643" y="394"/>
                  </a:cubicBezTo>
                  <a:cubicBezTo>
                    <a:pt x="643" y="525"/>
                    <a:pt x="536" y="644"/>
                    <a:pt x="405" y="644"/>
                  </a:cubicBezTo>
                  <a:cubicBezTo>
                    <a:pt x="262" y="644"/>
                    <a:pt x="155" y="525"/>
                    <a:pt x="155" y="394"/>
                  </a:cubicBezTo>
                  <a:cubicBezTo>
                    <a:pt x="155" y="251"/>
                    <a:pt x="262" y="144"/>
                    <a:pt x="405" y="144"/>
                  </a:cubicBezTo>
                  <a:close/>
                  <a:moveTo>
                    <a:pt x="405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87"/>
                    <a:pt x="405" y="787"/>
                  </a:cubicBezTo>
                  <a:cubicBezTo>
                    <a:pt x="619" y="787"/>
                    <a:pt x="798" y="608"/>
                    <a:pt x="798" y="394"/>
                  </a:cubicBezTo>
                  <a:cubicBezTo>
                    <a:pt x="798" y="180"/>
                    <a:pt x="619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683358" y="3498250"/>
              <a:ext cx="41647" cy="40451"/>
            </a:xfrm>
            <a:custGeom>
              <a:avLst/>
              <a:gdLst/>
              <a:ahLst/>
              <a:cxnLst/>
              <a:rect l="l" t="t" r="r" b="b"/>
              <a:pathLst>
                <a:path w="418" h="406" extrusionOk="0">
                  <a:moveTo>
                    <a:pt x="203" y="143"/>
                  </a:moveTo>
                  <a:cubicBezTo>
                    <a:pt x="239" y="143"/>
                    <a:pt x="263" y="167"/>
                    <a:pt x="263" y="203"/>
                  </a:cubicBezTo>
                  <a:cubicBezTo>
                    <a:pt x="263" y="227"/>
                    <a:pt x="239" y="251"/>
                    <a:pt x="203" y="251"/>
                  </a:cubicBezTo>
                  <a:cubicBezTo>
                    <a:pt x="180" y="251"/>
                    <a:pt x="156" y="227"/>
                    <a:pt x="156" y="203"/>
                  </a:cubicBezTo>
                  <a:cubicBezTo>
                    <a:pt x="156" y="167"/>
                    <a:pt x="180" y="143"/>
                    <a:pt x="203" y="143"/>
                  </a:cubicBezTo>
                  <a:close/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18" y="310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156684" y="5034511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977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9109" y="976"/>
                  </a:lnTo>
                  <a:cubicBezTo>
                    <a:pt x="9109" y="429"/>
                    <a:pt x="8668" y="0"/>
                    <a:pt x="8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149610" y="5027337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8204" y="144"/>
                  </a:moveTo>
                  <a:cubicBezTo>
                    <a:pt x="8680" y="144"/>
                    <a:pt x="9061" y="513"/>
                    <a:pt x="9096" y="965"/>
                  </a:cubicBezTo>
                  <a:lnTo>
                    <a:pt x="155" y="965"/>
                  </a:lnTo>
                  <a:cubicBezTo>
                    <a:pt x="191" y="513"/>
                    <a:pt x="572" y="144"/>
                    <a:pt x="1048" y="144"/>
                  </a:cubicBezTo>
                  <a:close/>
                  <a:moveTo>
                    <a:pt x="1048" y="1"/>
                  </a:moveTo>
                  <a:cubicBezTo>
                    <a:pt x="464" y="1"/>
                    <a:pt x="0" y="465"/>
                    <a:pt x="0" y="1048"/>
                  </a:cubicBezTo>
                  <a:cubicBezTo>
                    <a:pt x="0" y="1084"/>
                    <a:pt x="36" y="1120"/>
                    <a:pt x="72" y="1120"/>
                  </a:cubicBezTo>
                  <a:lnTo>
                    <a:pt x="9180" y="1120"/>
                  </a:lnTo>
                  <a:cubicBezTo>
                    <a:pt x="9216" y="1120"/>
                    <a:pt x="9251" y="1084"/>
                    <a:pt x="9251" y="1048"/>
                  </a:cubicBezTo>
                  <a:cubicBezTo>
                    <a:pt x="9251" y="465"/>
                    <a:pt x="8775" y="1"/>
                    <a:pt x="8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156684" y="2578924"/>
              <a:ext cx="907575" cy="97341"/>
            </a:xfrm>
            <a:custGeom>
              <a:avLst/>
              <a:gdLst/>
              <a:ahLst/>
              <a:cxnLst/>
              <a:rect l="l" t="t" r="r" b="b"/>
              <a:pathLst>
                <a:path w="9109" h="977" extrusionOk="0">
                  <a:moveTo>
                    <a:pt x="1" y="0"/>
                  </a:moveTo>
                  <a:cubicBezTo>
                    <a:pt x="1" y="536"/>
                    <a:pt x="441" y="977"/>
                    <a:pt x="977" y="977"/>
                  </a:cubicBezTo>
                  <a:lnTo>
                    <a:pt x="8133" y="977"/>
                  </a:lnTo>
                  <a:cubicBezTo>
                    <a:pt x="8668" y="977"/>
                    <a:pt x="9109" y="536"/>
                    <a:pt x="91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149610" y="2571751"/>
              <a:ext cx="921823" cy="111588"/>
            </a:xfrm>
            <a:custGeom>
              <a:avLst/>
              <a:gdLst/>
              <a:ahLst/>
              <a:cxnLst/>
              <a:rect l="l" t="t" r="r" b="b"/>
              <a:pathLst>
                <a:path w="9252" h="1120" extrusionOk="0">
                  <a:moveTo>
                    <a:pt x="9096" y="156"/>
                  </a:moveTo>
                  <a:cubicBezTo>
                    <a:pt x="9061" y="608"/>
                    <a:pt x="8680" y="977"/>
                    <a:pt x="8204" y="977"/>
                  </a:cubicBezTo>
                  <a:lnTo>
                    <a:pt x="1048" y="977"/>
                  </a:lnTo>
                  <a:cubicBezTo>
                    <a:pt x="572" y="977"/>
                    <a:pt x="191" y="608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656"/>
                    <a:pt x="464" y="1120"/>
                    <a:pt x="1048" y="1120"/>
                  </a:cubicBezTo>
                  <a:lnTo>
                    <a:pt x="8204" y="1120"/>
                  </a:lnTo>
                  <a:cubicBezTo>
                    <a:pt x="8775" y="1120"/>
                    <a:pt x="9251" y="656"/>
                    <a:pt x="9251" y="72"/>
                  </a:cubicBezTo>
                  <a:cubicBezTo>
                    <a:pt x="9251" y="37"/>
                    <a:pt x="921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44"/>
          <p:cNvSpPr/>
          <p:nvPr/>
        </p:nvSpPr>
        <p:spPr>
          <a:xfrm rot="10800000">
            <a:off x="1048781" y="2127219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/>
          <p:nvPr/>
        </p:nvSpPr>
        <p:spPr>
          <a:xfrm rot="10800000">
            <a:off x="647356" y="1998394"/>
            <a:ext cx="226745" cy="351331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4"/>
          <p:cNvSpPr/>
          <p:nvPr/>
        </p:nvSpPr>
        <p:spPr>
          <a:xfrm rot="10800000">
            <a:off x="986073" y="1817694"/>
            <a:ext cx="109029" cy="168929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743;p29">
            <a:extLst>
              <a:ext uri="{FF2B5EF4-FFF2-40B4-BE49-F238E27FC236}">
                <a16:creationId xmlns:a16="http://schemas.microsoft.com/office/drawing/2014/main" id="{E33E8AC0-2A4F-174C-A4A7-F7F5C578A250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Variable type to hold numeric information: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int(8-64) </a:t>
            </a:r>
            <a:r>
              <a:rPr lang="en-US" sz="2400" dirty="0">
                <a:solidFill>
                  <a:schemeClr val="accent3"/>
                </a:solidFill>
              </a:rPr>
              <a:t>— real integer value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double</a:t>
            </a:r>
            <a:r>
              <a:rPr lang="en-US" sz="2400" dirty="0">
                <a:solidFill>
                  <a:schemeClr val="accent3"/>
                </a:solidFill>
              </a:rPr>
              <a:t>— decimal number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unit8/16/32</a:t>
            </a:r>
            <a:r>
              <a:rPr lang="en-US" sz="2400" dirty="0">
                <a:solidFill>
                  <a:schemeClr val="accent3"/>
                </a:solidFill>
              </a:rPr>
              <a:t> — stores info in 1, 2 </a:t>
            </a:r>
            <a:r>
              <a:rPr lang="en-US" sz="2400" dirty="0" err="1">
                <a:solidFill>
                  <a:schemeClr val="accent3"/>
                </a:solidFill>
              </a:rPr>
              <a:t>etc</a:t>
            </a:r>
            <a:r>
              <a:rPr lang="en-US" sz="2400" dirty="0">
                <a:solidFill>
                  <a:schemeClr val="accent3"/>
                </a:solidFill>
              </a:rPr>
              <a:t> bytes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complex numbers </a:t>
            </a:r>
            <a:r>
              <a:rPr lang="en-US" sz="2400" dirty="0">
                <a:solidFill>
                  <a:schemeClr val="accent3"/>
                </a:solidFill>
              </a:rPr>
              <a:t>— numbers with real and imaginary values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Holds information concerning words/ text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	</a:t>
            </a:r>
            <a:r>
              <a:rPr lang="en-US" sz="2400" b="1" dirty="0">
                <a:solidFill>
                  <a:schemeClr val="accent3"/>
                </a:solidFill>
              </a:rPr>
              <a:t>char</a:t>
            </a:r>
            <a:r>
              <a:rPr lang="en-US" sz="2400" dirty="0">
                <a:solidFill>
                  <a:schemeClr val="accent3"/>
                </a:solidFill>
              </a:rPr>
              <a:t> — single or array of alpha-numeric symbols ‘ ‘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b="1" dirty="0">
                <a:solidFill>
                  <a:schemeClr val="accent3"/>
                </a:solidFill>
              </a:rPr>
              <a:t>string</a:t>
            </a:r>
            <a:r>
              <a:rPr lang="en-US" sz="2400" dirty="0">
                <a:solidFill>
                  <a:schemeClr val="accent3"/>
                </a:solidFill>
              </a:rPr>
              <a:t> — array of text  “ ”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for most purposes it does not matter which you use</a:t>
            </a:r>
            <a:endParaRPr lang="en-US" dirty="0"/>
          </a:p>
          <a:p>
            <a:pPr marL="0" lvl="0" indent="0" algn="l"/>
            <a:endParaRPr lang="en-US" dirty="0"/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8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145" name="Google Shape;1145;p4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146" name="Google Shape;1146;p4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" name="Google Shape;1150;p4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 and Strings differences</a:t>
            </a:r>
            <a:endParaRPr dirty="0"/>
          </a:p>
        </p:txBody>
      </p:sp>
      <p:sp>
        <p:nvSpPr>
          <p:cNvPr id="148" name="Google Shape;743;p29">
            <a:extLst>
              <a:ext uri="{FF2B5EF4-FFF2-40B4-BE49-F238E27FC236}">
                <a16:creationId xmlns:a16="http://schemas.microsoft.com/office/drawing/2014/main" id="{94C03221-8CAE-F14D-B717-0B72747306AE}"/>
              </a:ext>
            </a:extLst>
          </p:cNvPr>
          <p:cNvSpPr txBox="1">
            <a:spLocks/>
          </p:cNvSpPr>
          <p:nvPr/>
        </p:nvSpPr>
        <p:spPr>
          <a:xfrm>
            <a:off x="885091" y="1005369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[‘a’ ;  'ab’ ; 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’]</a:t>
            </a:r>
          </a:p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3"/>
                </a:solidFill>
              </a:rPr>
              <a:t>secret_message</a:t>
            </a:r>
            <a:r>
              <a:rPr lang="en-US" sz="2400" dirty="0">
                <a:solidFill>
                  <a:schemeClr val="accent3"/>
                </a:solidFill>
              </a:rPr>
              <a:t> = [“a” ;  “ab” ;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”]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'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’ ; word(2)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word= “</a:t>
            </a:r>
            <a:r>
              <a:rPr lang="en-US" sz="2400" dirty="0" err="1">
                <a:solidFill>
                  <a:schemeClr val="accent3"/>
                </a:solidFill>
              </a:rPr>
              <a:t>abc</a:t>
            </a:r>
            <a:r>
              <a:rPr lang="en-US" sz="2400" dirty="0">
                <a:solidFill>
                  <a:schemeClr val="accent3"/>
                </a:solidFill>
              </a:rPr>
              <a:t>” ; word{1}(2)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accent3"/>
                </a:solidFill>
              </a:rPr>
              <a:t>** these differences have to do with how char and strings are stored in memory 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 Operators</a:t>
            </a:r>
            <a:endParaRPr dirty="0"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43;p29">
            <a:extLst>
              <a:ext uri="{FF2B5EF4-FFF2-40B4-BE49-F238E27FC236}">
                <a16:creationId xmlns:a16="http://schemas.microsoft.com/office/drawing/2014/main" id="{03312B35-320E-CE4C-94CF-5310C4E1D13C}"/>
              </a:ext>
            </a:extLst>
          </p:cNvPr>
          <p:cNvSpPr txBox="1">
            <a:spLocks/>
          </p:cNvSpPr>
          <p:nvPr/>
        </p:nvSpPr>
        <p:spPr>
          <a:xfrm>
            <a:off x="0" y="1165776"/>
            <a:ext cx="978605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b="1" dirty="0"/>
              <a:t>contains() 	</a:t>
            </a:r>
            <a:r>
              <a:rPr lang="en-US" dirty="0"/>
              <a:t>looks for a pattern within a string or array of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strrep</a:t>
            </a:r>
            <a:r>
              <a:rPr lang="en-US" b="1" dirty="0"/>
              <a:t>()</a:t>
            </a:r>
            <a:r>
              <a:rPr lang="en-US" dirty="0"/>
              <a:t>		replaces a pattern with a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strfind</a:t>
            </a:r>
            <a:r>
              <a:rPr lang="en-US" b="1" dirty="0"/>
              <a:t>()</a:t>
            </a:r>
            <a:r>
              <a:rPr lang="en-US" dirty="0"/>
              <a:t>		find indexes of pattern in string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replace()</a:t>
            </a:r>
            <a:r>
              <a:rPr lang="en-US" dirty="0"/>
              <a:t>		replaces string pattern with new string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strcat</a:t>
            </a:r>
            <a:r>
              <a:rPr lang="en-US" b="1" dirty="0"/>
              <a:t>()</a:t>
            </a:r>
            <a:r>
              <a:rPr lang="en-US" dirty="0"/>
              <a:t>		concatenates two strings</a:t>
            </a:r>
          </a:p>
          <a:p>
            <a:pPr lvl="1" algn="l">
              <a:lnSpc>
                <a:spcPct val="150000"/>
              </a:lnSpc>
            </a:pPr>
            <a:r>
              <a:rPr lang="en-US" b="1" dirty="0"/>
              <a:t>split()</a:t>
            </a:r>
            <a:r>
              <a:rPr lang="en-US" dirty="0"/>
              <a:t>		splits strings according to delimiter </a:t>
            </a:r>
          </a:p>
          <a:p>
            <a:pPr lvl="1" algn="l">
              <a:lnSpc>
                <a:spcPct val="150000"/>
              </a:lnSpc>
            </a:pPr>
            <a:r>
              <a:rPr lang="en-US" b="1" dirty="0" err="1"/>
              <a:t>strcmp</a:t>
            </a:r>
            <a:r>
              <a:rPr lang="en-US" b="1" dirty="0"/>
              <a:t>()</a:t>
            </a:r>
            <a:r>
              <a:rPr lang="en-US" dirty="0"/>
              <a:t>		compares two strings</a:t>
            </a:r>
          </a:p>
        </p:txBody>
      </p:sp>
    </p:spTree>
    <p:extLst>
      <p:ext uri="{BB962C8B-B14F-4D97-AF65-F5344CB8AC3E}">
        <p14:creationId xmlns:p14="http://schemas.microsoft.com/office/powerpoint/2010/main" val="221996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2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philosophy of a programing language</a:t>
            </a:r>
            <a:endParaRPr dirty="0"/>
          </a:p>
        </p:txBody>
      </p:sp>
      <p:sp>
        <p:nvSpPr>
          <p:cNvPr id="780" name="Google Shape;780;p32"/>
          <p:cNvSpPr txBox="1">
            <a:spLocks noGrp="1"/>
          </p:cNvSpPr>
          <p:nvPr>
            <p:ph type="body" idx="1"/>
          </p:nvPr>
        </p:nvSpPr>
        <p:spPr>
          <a:xfrm>
            <a:off x="4420925" y="1805853"/>
            <a:ext cx="4349364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000" dirty="0"/>
              <a:t>What language do computer speak?</a:t>
            </a:r>
          </a:p>
          <a:p>
            <a:pPr marL="114300" indent="0">
              <a:buNone/>
            </a:pPr>
            <a:r>
              <a:rPr lang="en-US" sz="2000" dirty="0"/>
              <a:t>Is it like Portuguese? French?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How are computer languages different than English languages?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What is an algorithm? </a:t>
            </a:r>
          </a:p>
        </p:txBody>
      </p:sp>
      <p:sp>
        <p:nvSpPr>
          <p:cNvPr id="781" name="Google Shape;781;p32"/>
          <p:cNvSpPr txBox="1">
            <a:spLocks noGrp="1"/>
          </p:cNvSpPr>
          <p:nvPr>
            <p:ph type="ctrTitle" idx="4294967295"/>
          </p:nvPr>
        </p:nvSpPr>
        <p:spPr>
          <a:xfrm>
            <a:off x="1772625" y="1958499"/>
            <a:ext cx="1496400" cy="16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CA9F980-2351-C449-925A-33EBF5816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6" r="21781"/>
          <a:stretch/>
        </p:blipFill>
        <p:spPr>
          <a:xfrm>
            <a:off x="721600" y="1561140"/>
            <a:ext cx="3596699" cy="2771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A34C3-898B-FC46-AD9A-0CD11F51D3DB}"/>
              </a:ext>
            </a:extLst>
          </p:cNvPr>
          <p:cNvSpPr txBox="1"/>
          <p:nvPr/>
        </p:nvSpPr>
        <p:spPr>
          <a:xfrm>
            <a:off x="2655736" y="4572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3"/>
          <p:cNvGrpSpPr/>
          <p:nvPr/>
        </p:nvGrpSpPr>
        <p:grpSpPr>
          <a:xfrm>
            <a:off x="6390475" y="1506191"/>
            <a:ext cx="2040297" cy="3228416"/>
            <a:chOff x="713225" y="1380150"/>
            <a:chExt cx="2040297" cy="3228416"/>
          </a:xfrm>
        </p:grpSpPr>
        <p:sp>
          <p:nvSpPr>
            <p:cNvPr id="1294" name="Google Shape;1294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43"/>
          <p:cNvGrpSpPr/>
          <p:nvPr/>
        </p:nvGrpSpPr>
        <p:grpSpPr>
          <a:xfrm>
            <a:off x="3551850" y="1268663"/>
            <a:ext cx="2040297" cy="3228416"/>
            <a:chOff x="713225" y="1380150"/>
            <a:chExt cx="2040297" cy="3228416"/>
          </a:xfrm>
        </p:grpSpPr>
        <p:sp>
          <p:nvSpPr>
            <p:cNvPr id="1300" name="Google Shape;1300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3"/>
          <p:cNvGrpSpPr/>
          <p:nvPr/>
        </p:nvGrpSpPr>
        <p:grpSpPr>
          <a:xfrm>
            <a:off x="713225" y="1506191"/>
            <a:ext cx="2040297" cy="3228416"/>
            <a:chOff x="713225" y="1380150"/>
            <a:chExt cx="2040297" cy="3228416"/>
          </a:xfrm>
        </p:grpSpPr>
        <p:sp>
          <p:nvSpPr>
            <p:cNvPr id="1306" name="Google Shape;1306;p43"/>
            <p:cNvSpPr/>
            <p:nvPr/>
          </p:nvSpPr>
          <p:spPr>
            <a:xfrm>
              <a:off x="713225" y="1380150"/>
              <a:ext cx="2040297" cy="322841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713225" y="1381175"/>
              <a:ext cx="204029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43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Structures </a:t>
            </a:r>
            <a:endParaRPr dirty="0"/>
          </a:p>
        </p:txBody>
      </p:sp>
      <p:sp>
        <p:nvSpPr>
          <p:cNvPr id="1312" name="Google Shape;1312;p43"/>
          <p:cNvSpPr txBox="1">
            <a:spLocks noGrp="1"/>
          </p:cNvSpPr>
          <p:nvPr>
            <p:ph type="title" idx="4294967295"/>
          </p:nvPr>
        </p:nvSpPr>
        <p:spPr>
          <a:xfrm>
            <a:off x="994325" y="2032873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Arrays</a:t>
            </a:r>
            <a:endParaRPr sz="2100" dirty="0"/>
          </a:p>
        </p:txBody>
      </p:sp>
      <p:sp>
        <p:nvSpPr>
          <p:cNvPr id="1313" name="Google Shape;1313;p43"/>
          <p:cNvSpPr txBox="1">
            <a:spLocks noGrp="1"/>
          </p:cNvSpPr>
          <p:nvPr>
            <p:ph type="subTitle" idx="4294967295"/>
          </p:nvPr>
        </p:nvSpPr>
        <p:spPr>
          <a:xfrm>
            <a:off x="783554" y="2792958"/>
            <a:ext cx="182782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One dimensional list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  <a:endParaRPr sz="2000" dirty="0"/>
          </a:p>
        </p:txBody>
      </p:sp>
      <p:cxnSp>
        <p:nvCxnSpPr>
          <p:cNvPr id="1314" name="Google Shape;1314;p43"/>
          <p:cNvCxnSpPr/>
          <p:nvPr/>
        </p:nvCxnSpPr>
        <p:spPr>
          <a:xfrm>
            <a:off x="1234625" y="2655973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>
            <a:spLocks noGrp="1"/>
          </p:cNvSpPr>
          <p:nvPr>
            <p:ph type="title" idx="4294967295"/>
          </p:nvPr>
        </p:nvSpPr>
        <p:spPr>
          <a:xfrm>
            <a:off x="3899700" y="1591521"/>
            <a:ext cx="1344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Matrices</a:t>
            </a:r>
            <a:endParaRPr sz="2100" dirty="0"/>
          </a:p>
        </p:txBody>
      </p:sp>
      <p:cxnSp>
        <p:nvCxnSpPr>
          <p:cNvPr id="1319" name="Google Shape;1319;p43"/>
          <p:cNvCxnSpPr/>
          <p:nvPr/>
        </p:nvCxnSpPr>
        <p:spPr>
          <a:xfrm>
            <a:off x="4140000" y="2214622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>
            <a:spLocks noGrp="1"/>
          </p:cNvSpPr>
          <p:nvPr>
            <p:ph type="title" idx="4294967295"/>
          </p:nvPr>
        </p:nvSpPr>
        <p:spPr>
          <a:xfrm>
            <a:off x="6626209" y="1805202"/>
            <a:ext cx="1673556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Multi-dimensional  Matrix</a:t>
            </a:r>
            <a:endParaRPr sz="2100" dirty="0"/>
          </a:p>
        </p:txBody>
      </p:sp>
      <p:cxnSp>
        <p:nvCxnSpPr>
          <p:cNvPr id="1324" name="Google Shape;1324;p43"/>
          <p:cNvCxnSpPr/>
          <p:nvPr/>
        </p:nvCxnSpPr>
        <p:spPr>
          <a:xfrm>
            <a:off x="7030987" y="2882871"/>
            <a:ext cx="864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43"/>
          <p:cNvSpPr/>
          <p:nvPr/>
        </p:nvSpPr>
        <p:spPr>
          <a:xfrm rot="10800000">
            <a:off x="763170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3"/>
          <p:cNvSpPr/>
          <p:nvPr/>
        </p:nvSpPr>
        <p:spPr>
          <a:xfrm rot="10800000">
            <a:off x="57219" y="2986652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3"/>
          <p:cNvSpPr/>
          <p:nvPr/>
        </p:nvSpPr>
        <p:spPr>
          <a:xfrm rot="10800000">
            <a:off x="817534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3"/>
          <p:cNvSpPr/>
          <p:nvPr/>
        </p:nvSpPr>
        <p:spPr>
          <a:xfrm rot="10800000">
            <a:off x="-188599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3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3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3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3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13;p43">
            <a:extLst>
              <a:ext uri="{FF2B5EF4-FFF2-40B4-BE49-F238E27FC236}">
                <a16:creationId xmlns:a16="http://schemas.microsoft.com/office/drawing/2014/main" id="{6938CE53-2F9C-6348-89CF-DD8FF1124F01}"/>
              </a:ext>
            </a:extLst>
          </p:cNvPr>
          <p:cNvSpPr txBox="1">
            <a:spLocks/>
          </p:cNvSpPr>
          <p:nvPr/>
        </p:nvSpPr>
        <p:spPr>
          <a:xfrm>
            <a:off x="3738149" y="2323011"/>
            <a:ext cx="166769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Two-dimensional matrix of variables of the </a:t>
            </a:r>
            <a:r>
              <a:rPr lang="en-US" sz="2000" b="1" dirty="0"/>
              <a:t>SAME</a:t>
            </a:r>
            <a:r>
              <a:rPr lang="en-US" sz="2000" dirty="0"/>
              <a:t> type</a:t>
            </a:r>
          </a:p>
        </p:txBody>
      </p:sp>
      <p:sp>
        <p:nvSpPr>
          <p:cNvPr id="45" name="Google Shape;1313;p43">
            <a:extLst>
              <a:ext uri="{FF2B5EF4-FFF2-40B4-BE49-F238E27FC236}">
                <a16:creationId xmlns:a16="http://schemas.microsoft.com/office/drawing/2014/main" id="{9C532884-2BBB-2440-98A0-FE987B376B36}"/>
              </a:ext>
            </a:extLst>
          </p:cNvPr>
          <p:cNvSpPr txBox="1">
            <a:spLocks/>
          </p:cNvSpPr>
          <p:nvPr/>
        </p:nvSpPr>
        <p:spPr>
          <a:xfrm>
            <a:off x="6753995" y="3036973"/>
            <a:ext cx="1457818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ctr">
              <a:spcAft>
                <a:spcPts val="1600"/>
              </a:spcAft>
              <a:buFont typeface="Baloo 2"/>
              <a:buNone/>
            </a:pPr>
            <a:r>
              <a:rPr lang="en-US" sz="2000" dirty="0"/>
              <a:t>Like a matrix but with 3+ dimensions</a:t>
            </a:r>
          </a:p>
        </p:txBody>
      </p:sp>
    </p:spTree>
    <p:extLst>
      <p:ext uri="{BB962C8B-B14F-4D97-AF65-F5344CB8AC3E}">
        <p14:creationId xmlns:p14="http://schemas.microsoft.com/office/powerpoint/2010/main" val="145814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Defining arrays and matrices: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ALL VARIABLES MUST BE OF THE SAME TYPE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a= [1 2 3; 4 5 6; 7 8 9]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words= [‘</a:t>
            </a:r>
            <a:r>
              <a:rPr lang="en-US" dirty="0" err="1"/>
              <a:t>abc</a:t>
            </a:r>
            <a:r>
              <a:rPr lang="en-US" dirty="0"/>
              <a:t>’; ‘def’; ‘</a:t>
            </a:r>
            <a:r>
              <a:rPr lang="en-US" dirty="0" err="1"/>
              <a:t>ghi</a:t>
            </a:r>
            <a:r>
              <a:rPr lang="en-US" dirty="0"/>
              <a:t>’]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z = zeros(5,1) 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n=ones(10,5);</a:t>
            </a:r>
          </a:p>
          <a:p>
            <a:pPr lvl="1" algn="l">
              <a:lnSpc>
                <a:spcPct val="150000"/>
              </a:lnSpc>
            </a:pPr>
            <a:endParaRPr lang="en-US" dirty="0"/>
          </a:p>
          <a:p>
            <a:pPr marL="0" lvl="0" indent="0" algn="l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0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 + 10 (adds 10 to each value in the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 *2 (multiply each element of matrix by 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a’ (transpose of a matrix)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a.*a (element wise multiplication)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n*z (matrix multiplication resulting in 10 by 1 matrix)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3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52999" y="1294512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lvl="2" algn="l">
              <a:lnSpc>
                <a:spcPct val="150000"/>
              </a:lnSpc>
            </a:pPr>
            <a:r>
              <a:rPr lang="en-US" dirty="0"/>
              <a:t>Basic matrix operations: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	It is important to note that operators that have a ‘.’ ahead preform ELEMENTWISE operations so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a.*b ~= a*b</a:t>
            </a:r>
          </a:p>
          <a:p>
            <a:pPr lvl="2" algn="l">
              <a:lnSpc>
                <a:spcPct val="150000"/>
              </a:lnSpc>
            </a:pPr>
            <a:endParaRPr lang="en-US" dirty="0"/>
          </a:p>
          <a:p>
            <a:pPr lvl="2"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0585" y="1283212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100" dirty="0"/>
              <a:t>Array and Matrix Indexing    		</a:t>
            </a:r>
            <a:r>
              <a:rPr lang="en-US" dirty="0"/>
              <a:t>a= [1 2 3; 4 5 6; 7 8 9];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the first element: 				a(1,1)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second element of first row:		a(1,2)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row:					a(1, :)</a:t>
            </a:r>
          </a:p>
          <a:p>
            <a:pPr lvl="2" algn="l">
              <a:lnSpc>
                <a:spcPct val="150000"/>
              </a:lnSpc>
            </a:pPr>
            <a:r>
              <a:rPr lang="en-US" dirty="0"/>
              <a:t>Get first column: 				a(: ,1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2" algn="l"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Get first three elements of the second row:	a(2, 1:3)</a:t>
            </a:r>
            <a:endParaRPr lang="en-US" dirty="0"/>
          </a:p>
          <a:p>
            <a:pPr marL="548640" lvl="2" indent="0" algn="l">
              <a:lnSpc>
                <a:spcPct val="150000"/>
              </a:lnSpc>
            </a:pPr>
            <a:r>
              <a:rPr lang="en-US" dirty="0"/>
              <a:t>Note: you can index by multiples e.g. 1:2:100</a:t>
            </a:r>
          </a:p>
        </p:txBody>
      </p:sp>
    </p:spTree>
    <p:extLst>
      <p:ext uri="{BB962C8B-B14F-4D97-AF65-F5344CB8AC3E}">
        <p14:creationId xmlns:p14="http://schemas.microsoft.com/office/powerpoint/2010/main" val="335080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 Operations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43;p29">
            <a:extLst>
              <a:ext uri="{FF2B5EF4-FFF2-40B4-BE49-F238E27FC236}">
                <a16:creationId xmlns:a16="http://schemas.microsoft.com/office/drawing/2014/main" id="{0B8E31D3-28DA-AD4C-8969-4373F436E2F1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8671072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Matrix manipulation: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zeros</a:t>
            </a:r>
            <a:r>
              <a:rPr lang="en-US" dirty="0"/>
              <a:t>: create a matrix of all zeros 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ones</a:t>
            </a:r>
            <a:r>
              <a:rPr lang="en-US" dirty="0"/>
              <a:t>: create a matrix of all ones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eye</a:t>
            </a:r>
            <a:r>
              <a:rPr lang="en-US" dirty="0"/>
              <a:t>: create identify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size</a:t>
            </a:r>
            <a:r>
              <a:rPr lang="en-US" dirty="0"/>
              <a:t>: returns matrix dimensions</a:t>
            </a:r>
          </a:p>
          <a:p>
            <a:pPr lvl="2" algn="l">
              <a:lnSpc>
                <a:spcPct val="150000"/>
              </a:lnSpc>
            </a:pPr>
            <a:r>
              <a:rPr lang="en-US" b="1" dirty="0" err="1"/>
              <a:t>eig</a:t>
            </a:r>
            <a:r>
              <a:rPr lang="en-US" dirty="0"/>
              <a:t>: evaluates eigenvalues and eigenvectors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det</a:t>
            </a:r>
            <a:r>
              <a:rPr lang="en-US" dirty="0"/>
              <a:t>: returns determinant of matrix</a:t>
            </a:r>
          </a:p>
          <a:p>
            <a:pPr lvl="2" algn="l">
              <a:lnSpc>
                <a:spcPct val="150000"/>
              </a:lnSpc>
            </a:pPr>
            <a:r>
              <a:rPr lang="en-US" b="1" dirty="0"/>
              <a:t>inv</a:t>
            </a:r>
            <a:r>
              <a:rPr lang="en-US" dirty="0"/>
              <a:t>: returns inverse of matrix</a:t>
            </a:r>
          </a:p>
        </p:txBody>
      </p:sp>
    </p:spTree>
    <p:extLst>
      <p:ext uri="{BB962C8B-B14F-4D97-AF65-F5344CB8AC3E}">
        <p14:creationId xmlns:p14="http://schemas.microsoft.com/office/powerpoint/2010/main" val="107864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48"/>
          <p:cNvGrpSpPr/>
          <p:nvPr/>
        </p:nvGrpSpPr>
        <p:grpSpPr>
          <a:xfrm>
            <a:off x="353167" y="163319"/>
            <a:ext cx="8452698" cy="351722"/>
            <a:chOff x="345767" y="155918"/>
            <a:chExt cx="8452698" cy="351722"/>
          </a:xfrm>
        </p:grpSpPr>
        <p:grpSp>
          <p:nvGrpSpPr>
            <p:cNvPr id="1539" name="Google Shape;1539;p48"/>
            <p:cNvGrpSpPr/>
            <p:nvPr/>
          </p:nvGrpSpPr>
          <p:grpSpPr>
            <a:xfrm>
              <a:off x="345767" y="155918"/>
              <a:ext cx="8452698" cy="351722"/>
              <a:chOff x="271175" y="79723"/>
              <a:chExt cx="8452698" cy="351722"/>
            </a:xfrm>
          </p:grpSpPr>
          <p:sp>
            <p:nvSpPr>
              <p:cNvPr id="1540" name="Google Shape;1540;p4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3" name="Google Shape;1543;p4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8"/>
          <p:cNvSpPr txBox="1">
            <a:spLocks noGrp="1"/>
          </p:cNvSpPr>
          <p:nvPr>
            <p:ph type="title"/>
          </p:nvPr>
        </p:nvSpPr>
        <p:spPr>
          <a:xfrm>
            <a:off x="705300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I/O introduction</a:t>
            </a:r>
            <a:endParaRPr dirty="0"/>
          </a:p>
        </p:txBody>
      </p:sp>
      <p:sp>
        <p:nvSpPr>
          <p:cNvPr id="1563" name="Google Shape;1563;p48"/>
          <p:cNvSpPr/>
          <p:nvPr/>
        </p:nvSpPr>
        <p:spPr>
          <a:xfrm rot="10800000">
            <a:off x="748295" y="3649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10800000">
            <a:off x="42344" y="299987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10800000">
            <a:off x="802659" y="46329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10800000">
            <a:off x="-203474" y="38229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3;p29">
            <a:extLst>
              <a:ext uri="{FF2B5EF4-FFF2-40B4-BE49-F238E27FC236}">
                <a16:creationId xmlns:a16="http://schemas.microsoft.com/office/drawing/2014/main" id="{52412C06-379B-DB40-AA6E-E4DA46D88A1E}"/>
              </a:ext>
            </a:extLst>
          </p:cNvPr>
          <p:cNvSpPr txBox="1">
            <a:spLocks/>
          </p:cNvSpPr>
          <p:nvPr/>
        </p:nvSpPr>
        <p:spPr>
          <a:xfrm>
            <a:off x="432504" y="1133241"/>
            <a:ext cx="7873591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2100" dirty="0"/>
              <a:t>As we have seen we can load .mat data files with </a:t>
            </a:r>
            <a:r>
              <a:rPr lang="en-US" sz="2100" b="1" dirty="0"/>
              <a:t>load()</a:t>
            </a:r>
            <a:endParaRPr lang="en-US" sz="2100" dirty="0"/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For other types of data we can use MATLAB’s import tools</a:t>
            </a:r>
          </a:p>
          <a:p>
            <a:pPr algn="l"/>
            <a:endParaRPr lang="en-US" sz="2100" dirty="0"/>
          </a:p>
          <a:p>
            <a:pPr algn="l"/>
            <a:r>
              <a:rPr lang="en-US" sz="2100" dirty="0"/>
              <a:t>Simple text files can be read with </a:t>
            </a:r>
            <a:r>
              <a:rPr lang="en-US" sz="2100" b="1" dirty="0" err="1"/>
              <a:t>csvread</a:t>
            </a:r>
            <a:r>
              <a:rPr lang="en-US" sz="2100" b="1" dirty="0"/>
              <a:t>() </a:t>
            </a:r>
            <a:r>
              <a:rPr lang="en-US" sz="2100" dirty="0"/>
              <a:t>or </a:t>
            </a:r>
            <a:r>
              <a:rPr lang="en-US" sz="2100" b="1" dirty="0" err="1"/>
              <a:t>tdfread</a:t>
            </a:r>
            <a:r>
              <a:rPr lang="en-US" sz="2100" b="1" dirty="0"/>
              <a:t>() </a:t>
            </a:r>
            <a:r>
              <a:rPr lang="en-US" sz="2100" dirty="0"/>
              <a:t>these only accept numeric values. Refer to </a:t>
            </a:r>
            <a:r>
              <a:rPr lang="en-US" sz="2100" b="1" dirty="0" err="1"/>
              <a:t>readtable</a:t>
            </a:r>
            <a:r>
              <a:rPr lang="en-US" sz="2100" b="1" dirty="0"/>
              <a:t>()</a:t>
            </a:r>
            <a:r>
              <a:rPr lang="en-US" sz="2100" dirty="0"/>
              <a:t> for strings or mixed type .csv files</a:t>
            </a:r>
          </a:p>
          <a:p>
            <a:pPr algn="l"/>
            <a:endParaRPr lang="en-US" sz="2100" b="1" dirty="0"/>
          </a:p>
          <a:p>
            <a:pPr algn="l"/>
            <a:endParaRPr lang="en-US" sz="2100" b="1" dirty="0"/>
          </a:p>
          <a:p>
            <a:pPr algn="l"/>
            <a:r>
              <a:rPr lang="en-US" sz="2100" dirty="0"/>
              <a:t>** note that MATLAB after 2019 recommends </a:t>
            </a:r>
            <a:r>
              <a:rPr lang="en-US" sz="2100" b="1" dirty="0" err="1"/>
              <a:t>readmatrix</a:t>
            </a:r>
            <a:r>
              <a:rPr lang="en-US" sz="21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608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9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48" name="Google Shape;1948;p59"/>
          <p:cNvSpPr txBox="1">
            <a:spLocks noGrp="1"/>
          </p:cNvSpPr>
          <p:nvPr>
            <p:ph type="body" idx="1"/>
          </p:nvPr>
        </p:nvSpPr>
        <p:spPr>
          <a:xfrm>
            <a:off x="1280511" y="1638102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hlinkClick r:id="rId3"/>
              </a:rPr>
              <a:t>https://www.mathworks.com/</a:t>
            </a:r>
            <a:endParaRPr lang="en-US" dirty="0"/>
          </a:p>
          <a:p>
            <a:pPr marL="139700" indent="0">
              <a:buNone/>
            </a:pPr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Mastering MATLAB</a:t>
            </a:r>
          </a:p>
          <a:p>
            <a:pPr marL="139700" indent="0">
              <a:buNone/>
            </a:pPr>
            <a:r>
              <a:rPr lang="en-US" dirty="0"/>
              <a:t>Analyzing Neural Time Series Data</a:t>
            </a:r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949" name="Google Shape;1949;p59"/>
          <p:cNvSpPr/>
          <p:nvPr/>
        </p:nvSpPr>
        <p:spPr>
          <a:xfrm rot="10800000">
            <a:off x="1065559" y="1851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59"/>
          <p:cNvSpPr/>
          <p:nvPr/>
        </p:nvSpPr>
        <p:spPr>
          <a:xfrm rot="10800000">
            <a:off x="1065559" y="2245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9"/>
          <p:cNvSpPr/>
          <p:nvPr/>
        </p:nvSpPr>
        <p:spPr>
          <a:xfrm rot="10800000">
            <a:off x="1065559" y="26973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9"/>
          <p:cNvSpPr/>
          <p:nvPr/>
        </p:nvSpPr>
        <p:spPr>
          <a:xfrm rot="10800000">
            <a:off x="1065559" y="31011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introduction</a:t>
            </a:r>
            <a:endParaRPr dirty="0"/>
          </a:p>
        </p:txBody>
      </p:sp>
      <p:sp>
        <p:nvSpPr>
          <p:cNvPr id="47" name="Google Shape;743;p29">
            <a:extLst>
              <a:ext uri="{FF2B5EF4-FFF2-40B4-BE49-F238E27FC236}">
                <a16:creationId xmlns:a16="http://schemas.microsoft.com/office/drawing/2014/main" id="{3131C033-402F-424A-85BB-458F02C8FAD0}"/>
              </a:ext>
            </a:extLst>
          </p:cNvPr>
          <p:cNvSpPr txBox="1">
            <a:spLocks/>
          </p:cNvSpPr>
          <p:nvPr/>
        </p:nvSpPr>
        <p:spPr>
          <a:xfrm>
            <a:off x="868950" y="1074836"/>
            <a:ext cx="7406100" cy="3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None/>
              <a:defRPr sz="16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loo 2"/>
              <a:buNone/>
              <a:defRPr sz="2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Proprietary programing language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Interpreted language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User friendly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Many toolboxes and addons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  <a:p>
            <a:pPr marL="0" indent="0" algn="l"/>
            <a:r>
              <a:rPr lang="en-US" sz="2400" dirty="0">
                <a:solidFill>
                  <a:schemeClr val="accent3"/>
                </a:solidFill>
              </a:rPr>
              <a:t>Designed for matrix operations, signal processing, equation solving </a:t>
            </a:r>
          </a:p>
          <a:p>
            <a:pPr marL="0" indent="0" algn="l"/>
            <a:endParaRPr lang="en-US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3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787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 txBox="1">
            <a:spLocks noGrp="1"/>
          </p:cNvSpPr>
          <p:nvPr>
            <p:ph type="body" idx="2"/>
          </p:nvPr>
        </p:nvSpPr>
        <p:spPr>
          <a:xfrm>
            <a:off x="4799007" y="1623890"/>
            <a:ext cx="4238468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Command Window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Current Folder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dirty="0">
                <a:solidFill>
                  <a:schemeClr val="dk1"/>
                </a:solidFill>
              </a:rPr>
              <a:t>Workspace </a:t>
            </a:r>
          </a:p>
        </p:txBody>
      </p:sp>
      <p:pic>
        <p:nvPicPr>
          <p:cNvPr id="809" name="Google Shape;809;p33"/>
          <p:cNvPicPr preferRelativeResize="0"/>
          <p:nvPr/>
        </p:nvPicPr>
        <p:blipFill rotWithShape="1">
          <a:blip r:embed="rId3">
            <a:alphaModFix/>
          </a:blip>
          <a:srcRect l="15698" t="2412" r="13874" b="1489"/>
          <a:stretch/>
        </p:blipFill>
        <p:spPr>
          <a:xfrm>
            <a:off x="721600" y="1574000"/>
            <a:ext cx="3596700" cy="2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3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MATLAB Environment </a:t>
            </a:r>
            <a:endParaRPr dirty="0"/>
          </a:p>
        </p:txBody>
      </p:sp>
      <p:sp>
        <p:nvSpPr>
          <p:cNvPr id="811" name="Google Shape;811;p33"/>
          <p:cNvSpPr/>
          <p:nvPr/>
        </p:nvSpPr>
        <p:spPr>
          <a:xfrm>
            <a:off x="4514677" y="1891927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3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3"/>
          <p:cNvSpPr/>
          <p:nvPr/>
        </p:nvSpPr>
        <p:spPr>
          <a:xfrm>
            <a:off x="4530241" y="2571750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3"/>
          <p:cNvSpPr/>
          <p:nvPr/>
        </p:nvSpPr>
        <p:spPr>
          <a:xfrm>
            <a:off x="4562484" y="3296773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09506A-2697-1848-87BA-086C13BAA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6" r="21781"/>
          <a:stretch/>
        </p:blipFill>
        <p:spPr>
          <a:xfrm>
            <a:off x="721600" y="1561140"/>
            <a:ext cx="3596699" cy="2771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86137CB3-E089-9045-B18E-A4E9E6D08708}"/>
              </a:ext>
            </a:extLst>
          </p:cNvPr>
          <p:cNvSpPr/>
          <p:nvPr/>
        </p:nvSpPr>
        <p:spPr>
          <a:xfrm rot="14060467">
            <a:off x="1701646" y="1094227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C5823-F5B7-734F-BA4B-91448308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771" y="1881591"/>
            <a:ext cx="2547600" cy="25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7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0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2D9732-762D-0B4D-903D-C984456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9A69B78-009A-4C4D-96F8-869D40D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7" y="613833"/>
            <a:ext cx="7559908" cy="4247140"/>
          </a:xfrm>
          <a:prstGeom prst="rect">
            <a:avLst/>
          </a:prstGeom>
        </p:spPr>
      </p:pic>
      <p:sp>
        <p:nvSpPr>
          <p:cNvPr id="15" name="Left Arrow 14">
            <a:extLst>
              <a:ext uri="{FF2B5EF4-FFF2-40B4-BE49-F238E27FC236}">
                <a16:creationId xmlns:a16="http://schemas.microsoft.com/office/drawing/2014/main" id="{84343B9B-2216-A741-A704-39EABC580762}"/>
              </a:ext>
            </a:extLst>
          </p:cNvPr>
          <p:cNvSpPr/>
          <p:nvPr/>
        </p:nvSpPr>
        <p:spPr>
          <a:xfrm rot="20255246">
            <a:off x="2336740" y="760403"/>
            <a:ext cx="2193126" cy="1151596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7694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13190</TotalTime>
  <Words>1348</Words>
  <Application>Microsoft Macintosh PowerPoint</Application>
  <PresentationFormat>On-screen Show (16:9)</PresentationFormat>
  <Paragraphs>200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Baloo 2</vt:lpstr>
      <vt:lpstr>Arial</vt:lpstr>
      <vt:lpstr>Concert One</vt:lpstr>
      <vt:lpstr>Roboto Condensed Light</vt:lpstr>
      <vt:lpstr>Teko</vt:lpstr>
      <vt:lpstr>Virtual Campaign by Slidesgo</vt:lpstr>
      <vt:lpstr>MATLAB </vt:lpstr>
      <vt:lpstr>Goals of this MATLAB course</vt:lpstr>
      <vt:lpstr>The philosophy of a programing language</vt:lpstr>
      <vt:lpstr>MATLAB introduction</vt:lpstr>
      <vt:lpstr>MATLAB Environment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MATLAB Commands </vt:lpstr>
      <vt:lpstr>Basic MATLAB Commands </vt:lpstr>
      <vt:lpstr>Functions </vt:lpstr>
      <vt:lpstr>Functions </vt:lpstr>
      <vt:lpstr>Help Function</vt:lpstr>
      <vt:lpstr>Help Example</vt:lpstr>
      <vt:lpstr>What is a variable </vt:lpstr>
      <vt:lpstr>What is a variable </vt:lpstr>
      <vt:lpstr>Data Types </vt:lpstr>
      <vt:lpstr>Data Types </vt:lpstr>
      <vt:lpstr>Booleans</vt:lpstr>
      <vt:lpstr>Boolean Operators</vt:lpstr>
      <vt:lpstr>Boolean Operators</vt:lpstr>
      <vt:lpstr>Boolean Operators</vt:lpstr>
      <vt:lpstr>Boolean Operators</vt:lpstr>
      <vt:lpstr>Integers </vt:lpstr>
      <vt:lpstr>Char and Strings</vt:lpstr>
      <vt:lpstr>Char and Strings differences</vt:lpstr>
      <vt:lpstr>String Operators</vt:lpstr>
      <vt:lpstr>Data Structures </vt:lpstr>
      <vt:lpstr>Matrix Operations</vt:lpstr>
      <vt:lpstr>Matrix Operations</vt:lpstr>
      <vt:lpstr>Matrix Operations</vt:lpstr>
      <vt:lpstr>Matrix Operations</vt:lpstr>
      <vt:lpstr>Matrix Operations</vt:lpstr>
      <vt:lpstr>I/O introduction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</dc:title>
  <cp:lastModifiedBy>Jason Da Silva Castanheira</cp:lastModifiedBy>
  <cp:revision>22</cp:revision>
  <dcterms:modified xsi:type="dcterms:W3CDTF">2021-03-17T23:02:42Z</dcterms:modified>
</cp:coreProperties>
</file>